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77" r:id="rId6"/>
    <p:sldId id="279" r:id="rId7"/>
    <p:sldId id="280" r:id="rId8"/>
    <p:sldId id="281" r:id="rId9"/>
    <p:sldId id="282" r:id="rId10"/>
    <p:sldId id="284" r:id="rId11"/>
    <p:sldId id="285" r:id="rId12"/>
  </p:sldIdLst>
  <p:sldSz cx="9144000" cy="6858000" type="screen4x3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3" autoAdjust="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plotArea>
      <c:layout>
        <c:manualLayout>
          <c:layoutTarget val="inner"/>
          <c:xMode val="edge"/>
          <c:yMode val="edge"/>
          <c:x val="0.10508497375328084"/>
          <c:y val="0.16047662401574803"/>
          <c:w val="0.70784727690288718"/>
          <c:h val="0.5336668307086613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ПСА загальний нг/мл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3 місяці</c:v>
                </c:pt>
                <c:pt idx="1">
                  <c:v>6 місяців</c:v>
                </c:pt>
                <c:pt idx="2">
                  <c:v>9 місяців</c:v>
                </c:pt>
                <c:pt idx="3">
                  <c:v>12 місяців</c:v>
                </c:pt>
                <c:pt idx="4">
                  <c:v>15 місяців</c:v>
                </c:pt>
                <c:pt idx="5">
                  <c:v>18 місяців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0.2</c:v>
                </c:pt>
                <c:pt idx="1">
                  <c:v>0.2</c:v>
                </c:pt>
                <c:pt idx="2">
                  <c:v>0.1</c:v>
                </c:pt>
                <c:pt idx="3">
                  <c:v>0.3</c:v>
                </c:pt>
                <c:pt idx="4">
                  <c:v>0.6</c:v>
                </c:pt>
                <c:pt idx="5">
                  <c:v>1</c:v>
                </c:pt>
              </c:numCache>
            </c:numRef>
          </c:val>
        </c:ser>
        <c:gapWidth val="206"/>
        <c:overlap val="24"/>
        <c:axId val="122503168"/>
        <c:axId val="122853632"/>
      </c:barChart>
      <c:catAx>
        <c:axId val="122503168"/>
        <c:scaling>
          <c:orientation val="minMax"/>
        </c:scaling>
        <c:axPos val="b"/>
        <c:tickLblPos val="nextTo"/>
        <c:crossAx val="122853632"/>
        <c:crosses val="autoZero"/>
        <c:auto val="1"/>
        <c:lblAlgn val="ctr"/>
        <c:lblOffset val="100"/>
      </c:catAx>
      <c:valAx>
        <c:axId val="122853632"/>
        <c:scaling>
          <c:orientation val="minMax"/>
        </c:scaling>
        <c:axPos val="l"/>
        <c:majorGridlines/>
        <c:numFmt formatCode="General" sourceLinked="1"/>
        <c:tickLblPos val="nextTo"/>
        <c:crossAx val="122503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45993515516443"/>
          <c:y val="0.89939025590551192"/>
          <c:w val="0.21895210554432912"/>
          <c:h val="6.0999775028121483E-2"/>
        </c:manualLayout>
      </c:layout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plotArea>
      <c:layout>
        <c:manualLayout>
          <c:layoutTarget val="inner"/>
          <c:xMode val="edge"/>
          <c:yMode val="edge"/>
          <c:x val="0.10508497375328092"/>
          <c:y val="0.16047662401574797"/>
          <c:w val="0.70784727690288762"/>
          <c:h val="0.5336668307086613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ПСА загальний нг/мл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3 місяці</c:v>
                </c:pt>
                <c:pt idx="1">
                  <c:v>6 місяців</c:v>
                </c:pt>
                <c:pt idx="2">
                  <c:v>9 місяців</c:v>
                </c:pt>
                <c:pt idx="3">
                  <c:v>12 місяців</c:v>
                </c:pt>
                <c:pt idx="4">
                  <c:v>15 місяців</c:v>
                </c:pt>
                <c:pt idx="5">
                  <c:v>18 місяців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0.06</c:v>
                </c:pt>
                <c:pt idx="1">
                  <c:v>0.01</c:v>
                </c:pt>
                <c:pt idx="2">
                  <c:v>0.02</c:v>
                </c:pt>
                <c:pt idx="3">
                  <c:v>0.02</c:v>
                </c:pt>
                <c:pt idx="4">
                  <c:v>0.02</c:v>
                </c:pt>
                <c:pt idx="5">
                  <c:v>0.02</c:v>
                </c:pt>
              </c:numCache>
            </c:numRef>
          </c:val>
        </c:ser>
        <c:gapWidth val="206"/>
        <c:overlap val="24"/>
        <c:axId val="60628352"/>
        <c:axId val="60900480"/>
      </c:barChart>
      <c:catAx>
        <c:axId val="6062835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0900480"/>
        <c:crosses val="autoZero"/>
        <c:auto val="1"/>
        <c:lblAlgn val="ctr"/>
        <c:lblOffset val="100"/>
      </c:catAx>
      <c:valAx>
        <c:axId val="609004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062835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5845993515516466"/>
          <c:y val="0.89939025590551192"/>
          <c:w val="0.27584442431421746"/>
          <c:h val="7.9300562429696311E-2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F605E-AE2E-44EA-9313-A0A80A5A1BA6}" type="doc">
      <dgm:prSet loTypeId="urn:microsoft.com/office/officeart/2005/8/layout/radial4" loCatId="relationship" qsTypeId="urn:microsoft.com/office/officeart/2005/8/quickstyle/3d7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46BD2B2-890D-48D1-A68C-EAE41EA393A4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Відміна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АДТ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Активне спостереження.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Рівень ПСА  на 48 міс – 0,006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нг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/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мл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D6ADFE2-705B-4F93-8304-CAC0982207AA}" type="parTrans" cxnId="{CA4BCAD8-19D3-48FD-BECC-05D61678E89A}">
      <dgm:prSet/>
      <dgm:spPr/>
      <dgm:t>
        <a:bodyPr/>
        <a:lstStyle/>
        <a:p>
          <a:endParaRPr lang="ru-RU"/>
        </a:p>
      </dgm:t>
    </dgm:pt>
    <dgm:pt modelId="{F0271FC4-39A0-4921-976A-2389250B70AB}" type="sibTrans" cxnId="{CA4BCAD8-19D3-48FD-BECC-05D61678E89A}">
      <dgm:prSet/>
      <dgm:spPr/>
      <dgm:t>
        <a:bodyPr/>
        <a:lstStyle/>
        <a:p>
          <a:endParaRPr lang="ru-RU"/>
        </a:p>
      </dgm:t>
    </dgm:pt>
    <dgm:pt modelId="{8F337743-83F9-40D5-8E64-70A324D96406}">
      <dgm:prSet phldrT="[Текст]" custT="1"/>
      <dgm:spPr/>
      <dgm:t>
        <a:bodyPr/>
        <a:lstStyle/>
        <a:p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КТ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– ознак прогресування не виявлено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35CBA0C-114A-4C09-9D5A-CECC33F7A4F4}" type="parTrans" cxnId="{74E7D3E1-206C-4B20-BD72-19C9C88979BE}">
      <dgm:prSet/>
      <dgm:spPr/>
      <dgm:t>
        <a:bodyPr/>
        <a:lstStyle/>
        <a:p>
          <a:endParaRPr lang="ru-RU"/>
        </a:p>
      </dgm:t>
    </dgm:pt>
    <dgm:pt modelId="{B39B840C-5892-4BA4-AAD5-2F72039E6DD9}" type="sibTrans" cxnId="{74E7D3E1-206C-4B20-BD72-19C9C88979BE}">
      <dgm:prSet/>
      <dgm:spPr/>
      <dgm:t>
        <a:bodyPr/>
        <a:lstStyle/>
        <a:p>
          <a:endParaRPr lang="ru-RU"/>
        </a:p>
      </dgm:t>
    </dgm:pt>
    <dgm:pt modelId="{DF483946-E67A-4E02-912A-76F1B8F453A3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Повторна біопсія: АК 3+4=7 ЛП ІІІ СТ.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B7BA7A5-BAEB-4734-9244-3C16B8D374A3}" type="parTrans" cxnId="{03DE5288-F269-4648-BE79-1D088CAEEBA6}">
      <dgm:prSet/>
      <dgm:spPr/>
      <dgm:t>
        <a:bodyPr/>
        <a:lstStyle/>
        <a:p>
          <a:endParaRPr lang="ru-RU"/>
        </a:p>
      </dgm:t>
    </dgm:pt>
    <dgm:pt modelId="{E99678A2-BAAF-4BC2-B93D-30ED39143F83}" type="sibTrans" cxnId="{03DE5288-F269-4648-BE79-1D088CAEEBA6}">
      <dgm:prSet/>
      <dgm:spPr/>
      <dgm:t>
        <a:bodyPr/>
        <a:lstStyle/>
        <a:p>
          <a:endParaRPr lang="ru-RU"/>
        </a:p>
      </dgm:t>
    </dgm:pt>
    <dgm:pt modelId="{B0E98BBB-5EE6-43B5-AE98-B8164896CB92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AR – 0%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Ki-67 - 3%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BCL-2 - 0%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F382FDE-E791-428A-B5D9-0B39C04D540D}" type="parTrans" cxnId="{CB813AF7-F7E2-4F24-AF1F-B49DFD3998F1}">
      <dgm:prSet/>
      <dgm:spPr/>
      <dgm:t>
        <a:bodyPr/>
        <a:lstStyle/>
        <a:p>
          <a:endParaRPr lang="ru-RU"/>
        </a:p>
      </dgm:t>
    </dgm:pt>
    <dgm:pt modelId="{CD6F5E8D-9F72-45CF-BF29-BCB6FFB303EC}" type="sibTrans" cxnId="{CB813AF7-F7E2-4F24-AF1F-B49DFD3998F1}">
      <dgm:prSet/>
      <dgm:spPr/>
      <dgm:t>
        <a:bodyPr/>
        <a:lstStyle/>
        <a:p>
          <a:endParaRPr lang="ru-RU"/>
        </a:p>
      </dgm:t>
    </dgm:pt>
    <dgm:pt modelId="{C89AD828-09F7-4FA4-87E2-161C78292A6D}" type="pres">
      <dgm:prSet presAssocID="{ACBF605E-AE2E-44EA-9313-A0A80A5A1BA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AF4FD6-2760-4E72-A15E-A5EA0917BAD4}" type="pres">
      <dgm:prSet presAssocID="{246BD2B2-890D-48D1-A68C-EAE41EA393A4}" presName="centerShape" presStyleLbl="node0" presStyleIdx="0" presStyleCnt="1" custLinFactNeighborX="73" custLinFactNeighborY="-705"/>
      <dgm:spPr/>
      <dgm:t>
        <a:bodyPr/>
        <a:lstStyle/>
        <a:p>
          <a:endParaRPr lang="ru-RU"/>
        </a:p>
      </dgm:t>
    </dgm:pt>
    <dgm:pt modelId="{BCFE38E4-8B3D-4E9F-BB1A-056A46EC76AF}" type="pres">
      <dgm:prSet presAssocID="{735CBA0C-114A-4C09-9D5A-CECC33F7A4F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949F397-D851-40E3-8753-E070D991BED6}" type="pres">
      <dgm:prSet presAssocID="{8F337743-83F9-40D5-8E64-70A324D964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C1B2E-BABA-4B5E-948C-AE682B7BE8F1}" type="pres">
      <dgm:prSet presAssocID="{BB7BA7A5-BAEB-4734-9244-3C16B8D374A3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79CDDC7-E3AC-42AD-AFFA-30DD5360C501}" type="pres">
      <dgm:prSet presAssocID="{DF483946-E67A-4E02-912A-76F1B8F453A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854D5-42C2-44D4-A3DF-489A30DC5B75}" type="pres">
      <dgm:prSet presAssocID="{8F382FDE-E791-428A-B5D9-0B39C04D540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A87C398-D6A6-4B25-8561-3586F4A8834F}" type="pres">
      <dgm:prSet presAssocID="{B0E98BBB-5EE6-43B5-AE98-B8164896CB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DE5288-F269-4648-BE79-1D088CAEEBA6}" srcId="{246BD2B2-890D-48D1-A68C-EAE41EA393A4}" destId="{DF483946-E67A-4E02-912A-76F1B8F453A3}" srcOrd="1" destOrd="0" parTransId="{BB7BA7A5-BAEB-4734-9244-3C16B8D374A3}" sibTransId="{E99678A2-BAAF-4BC2-B93D-30ED39143F83}"/>
    <dgm:cxn modelId="{DB3AF210-6C1D-428E-8771-33CCFBE3A78E}" type="presOf" srcId="{DF483946-E67A-4E02-912A-76F1B8F453A3}" destId="{979CDDC7-E3AC-42AD-AFFA-30DD5360C501}" srcOrd="0" destOrd="0" presId="urn:microsoft.com/office/officeart/2005/8/layout/radial4"/>
    <dgm:cxn modelId="{CB813AF7-F7E2-4F24-AF1F-B49DFD3998F1}" srcId="{246BD2B2-890D-48D1-A68C-EAE41EA393A4}" destId="{B0E98BBB-5EE6-43B5-AE98-B8164896CB92}" srcOrd="2" destOrd="0" parTransId="{8F382FDE-E791-428A-B5D9-0B39C04D540D}" sibTransId="{CD6F5E8D-9F72-45CF-BF29-BCB6FFB303EC}"/>
    <dgm:cxn modelId="{C74228DA-611A-4F55-84C0-4A96381407B6}" type="presOf" srcId="{246BD2B2-890D-48D1-A68C-EAE41EA393A4}" destId="{61AF4FD6-2760-4E72-A15E-A5EA0917BAD4}" srcOrd="0" destOrd="0" presId="urn:microsoft.com/office/officeart/2005/8/layout/radial4"/>
    <dgm:cxn modelId="{CA4BCAD8-19D3-48FD-BECC-05D61678E89A}" srcId="{ACBF605E-AE2E-44EA-9313-A0A80A5A1BA6}" destId="{246BD2B2-890D-48D1-A68C-EAE41EA393A4}" srcOrd="0" destOrd="0" parTransId="{CD6ADFE2-705B-4F93-8304-CAC0982207AA}" sibTransId="{F0271FC4-39A0-4921-976A-2389250B70AB}"/>
    <dgm:cxn modelId="{FB5368C6-2E69-40E3-A2B4-64A8E4FDC1DB}" type="presOf" srcId="{B0E98BBB-5EE6-43B5-AE98-B8164896CB92}" destId="{0A87C398-D6A6-4B25-8561-3586F4A8834F}" srcOrd="0" destOrd="0" presId="urn:microsoft.com/office/officeart/2005/8/layout/radial4"/>
    <dgm:cxn modelId="{630DAB9E-4550-48BB-92F7-C4A9338586E3}" type="presOf" srcId="{8F382FDE-E791-428A-B5D9-0B39C04D540D}" destId="{F76854D5-42C2-44D4-A3DF-489A30DC5B75}" srcOrd="0" destOrd="0" presId="urn:microsoft.com/office/officeart/2005/8/layout/radial4"/>
    <dgm:cxn modelId="{5E0B36F9-697A-4BE4-9DDD-725E3017D244}" type="presOf" srcId="{ACBF605E-AE2E-44EA-9313-A0A80A5A1BA6}" destId="{C89AD828-09F7-4FA4-87E2-161C78292A6D}" srcOrd="0" destOrd="0" presId="urn:microsoft.com/office/officeart/2005/8/layout/radial4"/>
    <dgm:cxn modelId="{F831C849-8554-4689-A559-17D318B88EFF}" type="presOf" srcId="{735CBA0C-114A-4C09-9D5A-CECC33F7A4F4}" destId="{BCFE38E4-8B3D-4E9F-BB1A-056A46EC76AF}" srcOrd="0" destOrd="0" presId="urn:microsoft.com/office/officeart/2005/8/layout/radial4"/>
    <dgm:cxn modelId="{74E7D3E1-206C-4B20-BD72-19C9C88979BE}" srcId="{246BD2B2-890D-48D1-A68C-EAE41EA393A4}" destId="{8F337743-83F9-40D5-8E64-70A324D96406}" srcOrd="0" destOrd="0" parTransId="{735CBA0C-114A-4C09-9D5A-CECC33F7A4F4}" sibTransId="{B39B840C-5892-4BA4-AAD5-2F72039E6DD9}"/>
    <dgm:cxn modelId="{86BE0005-5C98-4D77-93D3-EA60CA9B46F5}" type="presOf" srcId="{8F337743-83F9-40D5-8E64-70A324D96406}" destId="{B949F397-D851-40E3-8753-E070D991BED6}" srcOrd="0" destOrd="0" presId="urn:microsoft.com/office/officeart/2005/8/layout/radial4"/>
    <dgm:cxn modelId="{28707558-BC64-48ED-8BD6-6FABB82B2AA8}" type="presOf" srcId="{BB7BA7A5-BAEB-4734-9244-3C16B8D374A3}" destId="{FE0C1B2E-BABA-4B5E-948C-AE682B7BE8F1}" srcOrd="0" destOrd="0" presId="urn:microsoft.com/office/officeart/2005/8/layout/radial4"/>
    <dgm:cxn modelId="{13E2674F-6A26-4690-BEFA-11E13455E0BF}" type="presParOf" srcId="{C89AD828-09F7-4FA4-87E2-161C78292A6D}" destId="{61AF4FD6-2760-4E72-A15E-A5EA0917BAD4}" srcOrd="0" destOrd="0" presId="urn:microsoft.com/office/officeart/2005/8/layout/radial4"/>
    <dgm:cxn modelId="{BB896310-AEC0-4E03-9A2D-8765A1A41E3B}" type="presParOf" srcId="{C89AD828-09F7-4FA4-87E2-161C78292A6D}" destId="{BCFE38E4-8B3D-4E9F-BB1A-056A46EC76AF}" srcOrd="1" destOrd="0" presId="urn:microsoft.com/office/officeart/2005/8/layout/radial4"/>
    <dgm:cxn modelId="{42E3C4D3-3A99-4EA3-8BF5-3817EA0685DC}" type="presParOf" srcId="{C89AD828-09F7-4FA4-87E2-161C78292A6D}" destId="{B949F397-D851-40E3-8753-E070D991BED6}" srcOrd="2" destOrd="0" presId="urn:microsoft.com/office/officeart/2005/8/layout/radial4"/>
    <dgm:cxn modelId="{9256355B-1135-40C9-AD6A-4FD8ABEC206A}" type="presParOf" srcId="{C89AD828-09F7-4FA4-87E2-161C78292A6D}" destId="{FE0C1B2E-BABA-4B5E-948C-AE682B7BE8F1}" srcOrd="3" destOrd="0" presId="urn:microsoft.com/office/officeart/2005/8/layout/radial4"/>
    <dgm:cxn modelId="{06811B18-91C1-41BA-BA68-0732FD528178}" type="presParOf" srcId="{C89AD828-09F7-4FA4-87E2-161C78292A6D}" destId="{979CDDC7-E3AC-42AD-AFFA-30DD5360C501}" srcOrd="4" destOrd="0" presId="urn:microsoft.com/office/officeart/2005/8/layout/radial4"/>
    <dgm:cxn modelId="{8D06AD19-DA99-4D64-94D7-DD562B86BCCC}" type="presParOf" srcId="{C89AD828-09F7-4FA4-87E2-161C78292A6D}" destId="{F76854D5-42C2-44D4-A3DF-489A30DC5B75}" srcOrd="5" destOrd="0" presId="urn:microsoft.com/office/officeart/2005/8/layout/radial4"/>
    <dgm:cxn modelId="{B4BEFB4A-F6AE-44C8-863B-D93647FCA536}" type="presParOf" srcId="{C89AD828-09F7-4FA4-87E2-161C78292A6D}" destId="{0A87C398-D6A6-4B25-8561-3586F4A8834F}" srcOrd="6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BF605E-AE2E-44EA-9313-A0A80A5A1BA6}" type="doc">
      <dgm:prSet loTypeId="urn:microsoft.com/office/officeart/2005/8/layout/radial4" loCatId="relationship" qsTypeId="urn:microsoft.com/office/officeart/2005/8/quickstyle/3d7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46BD2B2-890D-48D1-A68C-EAE41EA393A4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Продовження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АДТ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з урахуванням високої експресії 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AR –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абіратерон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1000 мг на добу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D6ADFE2-705B-4F93-8304-CAC0982207AA}" type="parTrans" cxnId="{CA4BCAD8-19D3-48FD-BECC-05D61678E89A}">
      <dgm:prSet/>
      <dgm:spPr/>
      <dgm:t>
        <a:bodyPr/>
        <a:lstStyle/>
        <a:p>
          <a:endParaRPr lang="ru-RU"/>
        </a:p>
      </dgm:t>
    </dgm:pt>
    <dgm:pt modelId="{F0271FC4-39A0-4921-976A-2389250B70AB}" type="sibTrans" cxnId="{CA4BCAD8-19D3-48FD-BECC-05D61678E89A}">
      <dgm:prSet/>
      <dgm:spPr/>
      <dgm:t>
        <a:bodyPr/>
        <a:lstStyle/>
        <a:p>
          <a:endParaRPr lang="ru-RU"/>
        </a:p>
      </dgm:t>
    </dgm:pt>
    <dgm:pt modelId="{8F337743-83F9-40D5-8E64-70A324D96406}">
      <dgm:prSet phldrT="[Текст]" custT="1"/>
      <dgm:spPr/>
      <dgm:t>
        <a:bodyPr/>
        <a:lstStyle/>
        <a:p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КТ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– ознак прогресування не виявлено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35CBA0C-114A-4C09-9D5A-CECC33F7A4F4}" type="parTrans" cxnId="{74E7D3E1-206C-4B20-BD72-19C9C88979BE}">
      <dgm:prSet/>
      <dgm:spPr/>
      <dgm:t>
        <a:bodyPr/>
        <a:lstStyle/>
        <a:p>
          <a:endParaRPr lang="ru-RU"/>
        </a:p>
      </dgm:t>
    </dgm:pt>
    <dgm:pt modelId="{B39B840C-5892-4BA4-AAD5-2F72039E6DD9}" type="sibTrans" cxnId="{74E7D3E1-206C-4B20-BD72-19C9C88979BE}">
      <dgm:prSet/>
      <dgm:spPr/>
      <dgm:t>
        <a:bodyPr/>
        <a:lstStyle/>
        <a:p>
          <a:endParaRPr lang="ru-RU"/>
        </a:p>
      </dgm:t>
    </dgm:pt>
    <dgm:pt modelId="{DF483946-E67A-4E02-912A-76F1B8F453A3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ТУР шийки сечового міхура: АК 4+4=8 ЛП ІІІ СТ.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B7BA7A5-BAEB-4734-9244-3C16B8D374A3}" type="parTrans" cxnId="{03DE5288-F269-4648-BE79-1D088CAEEBA6}">
      <dgm:prSet/>
      <dgm:spPr/>
      <dgm:t>
        <a:bodyPr/>
        <a:lstStyle/>
        <a:p>
          <a:endParaRPr lang="ru-RU"/>
        </a:p>
      </dgm:t>
    </dgm:pt>
    <dgm:pt modelId="{E99678A2-BAAF-4BC2-B93D-30ED39143F83}" type="sibTrans" cxnId="{03DE5288-F269-4648-BE79-1D088CAEEBA6}">
      <dgm:prSet/>
      <dgm:spPr/>
      <dgm:t>
        <a:bodyPr/>
        <a:lstStyle/>
        <a:p>
          <a:endParaRPr lang="ru-RU"/>
        </a:p>
      </dgm:t>
    </dgm:pt>
    <dgm:pt modelId="{B0E98BBB-5EE6-43B5-AE98-B8164896CB92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AR – 70%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Ki-67 - 15%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BCL-2 - 10%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F382FDE-E791-428A-B5D9-0B39C04D540D}" type="parTrans" cxnId="{CB813AF7-F7E2-4F24-AF1F-B49DFD3998F1}">
      <dgm:prSet/>
      <dgm:spPr/>
      <dgm:t>
        <a:bodyPr/>
        <a:lstStyle/>
        <a:p>
          <a:endParaRPr lang="ru-RU"/>
        </a:p>
      </dgm:t>
    </dgm:pt>
    <dgm:pt modelId="{CD6F5E8D-9F72-45CF-BF29-BCB6FFB303EC}" type="sibTrans" cxnId="{CB813AF7-F7E2-4F24-AF1F-B49DFD3998F1}">
      <dgm:prSet/>
      <dgm:spPr/>
      <dgm:t>
        <a:bodyPr/>
        <a:lstStyle/>
        <a:p>
          <a:endParaRPr lang="ru-RU"/>
        </a:p>
      </dgm:t>
    </dgm:pt>
    <dgm:pt modelId="{C89AD828-09F7-4FA4-87E2-161C78292A6D}" type="pres">
      <dgm:prSet presAssocID="{ACBF605E-AE2E-44EA-9313-A0A80A5A1BA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AF4FD6-2760-4E72-A15E-A5EA0917BAD4}" type="pres">
      <dgm:prSet presAssocID="{246BD2B2-890D-48D1-A68C-EAE41EA393A4}" presName="centerShape" presStyleLbl="node0" presStyleIdx="0" presStyleCnt="1" custLinFactNeighborX="73" custLinFactNeighborY="-705"/>
      <dgm:spPr/>
      <dgm:t>
        <a:bodyPr/>
        <a:lstStyle/>
        <a:p>
          <a:endParaRPr lang="ru-RU"/>
        </a:p>
      </dgm:t>
    </dgm:pt>
    <dgm:pt modelId="{BCFE38E4-8B3D-4E9F-BB1A-056A46EC76AF}" type="pres">
      <dgm:prSet presAssocID="{735CBA0C-114A-4C09-9D5A-CECC33F7A4F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949F397-D851-40E3-8753-E070D991BED6}" type="pres">
      <dgm:prSet presAssocID="{8F337743-83F9-40D5-8E64-70A324D964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C1B2E-BABA-4B5E-948C-AE682B7BE8F1}" type="pres">
      <dgm:prSet presAssocID="{BB7BA7A5-BAEB-4734-9244-3C16B8D374A3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79CDDC7-E3AC-42AD-AFFA-30DD5360C501}" type="pres">
      <dgm:prSet presAssocID="{DF483946-E67A-4E02-912A-76F1B8F453A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854D5-42C2-44D4-A3DF-489A30DC5B75}" type="pres">
      <dgm:prSet presAssocID="{8F382FDE-E791-428A-B5D9-0B39C04D540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A87C398-D6A6-4B25-8561-3586F4A8834F}" type="pres">
      <dgm:prSet presAssocID="{B0E98BBB-5EE6-43B5-AE98-B8164896CB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DE5288-F269-4648-BE79-1D088CAEEBA6}" srcId="{246BD2B2-890D-48D1-A68C-EAE41EA393A4}" destId="{DF483946-E67A-4E02-912A-76F1B8F453A3}" srcOrd="1" destOrd="0" parTransId="{BB7BA7A5-BAEB-4734-9244-3C16B8D374A3}" sibTransId="{E99678A2-BAAF-4BC2-B93D-30ED39143F83}"/>
    <dgm:cxn modelId="{E6B7D6F2-48E7-443B-8E96-0511DBD993A4}" type="presOf" srcId="{BB7BA7A5-BAEB-4734-9244-3C16B8D374A3}" destId="{FE0C1B2E-BABA-4B5E-948C-AE682B7BE8F1}" srcOrd="0" destOrd="0" presId="urn:microsoft.com/office/officeart/2005/8/layout/radial4"/>
    <dgm:cxn modelId="{2B517861-0EB0-437C-987A-5B0D394B7441}" type="presOf" srcId="{DF483946-E67A-4E02-912A-76F1B8F453A3}" destId="{979CDDC7-E3AC-42AD-AFFA-30DD5360C501}" srcOrd="0" destOrd="0" presId="urn:microsoft.com/office/officeart/2005/8/layout/radial4"/>
    <dgm:cxn modelId="{391C1B82-34A8-470B-BEC9-FBF1D3275D79}" type="presOf" srcId="{246BD2B2-890D-48D1-A68C-EAE41EA393A4}" destId="{61AF4FD6-2760-4E72-A15E-A5EA0917BAD4}" srcOrd="0" destOrd="0" presId="urn:microsoft.com/office/officeart/2005/8/layout/radial4"/>
    <dgm:cxn modelId="{170D9CB0-ED8D-47F2-A73F-56E8819BAAF2}" type="presOf" srcId="{B0E98BBB-5EE6-43B5-AE98-B8164896CB92}" destId="{0A87C398-D6A6-4B25-8561-3586F4A8834F}" srcOrd="0" destOrd="0" presId="urn:microsoft.com/office/officeart/2005/8/layout/radial4"/>
    <dgm:cxn modelId="{CB813AF7-F7E2-4F24-AF1F-B49DFD3998F1}" srcId="{246BD2B2-890D-48D1-A68C-EAE41EA393A4}" destId="{B0E98BBB-5EE6-43B5-AE98-B8164896CB92}" srcOrd="2" destOrd="0" parTransId="{8F382FDE-E791-428A-B5D9-0B39C04D540D}" sibTransId="{CD6F5E8D-9F72-45CF-BF29-BCB6FFB303EC}"/>
    <dgm:cxn modelId="{CA4BCAD8-19D3-48FD-BECC-05D61678E89A}" srcId="{ACBF605E-AE2E-44EA-9313-A0A80A5A1BA6}" destId="{246BD2B2-890D-48D1-A68C-EAE41EA393A4}" srcOrd="0" destOrd="0" parTransId="{CD6ADFE2-705B-4F93-8304-CAC0982207AA}" sibTransId="{F0271FC4-39A0-4921-976A-2389250B70AB}"/>
    <dgm:cxn modelId="{A81D1B31-CCFE-4D93-A551-45EF972D90AA}" type="presOf" srcId="{8F382FDE-E791-428A-B5D9-0B39C04D540D}" destId="{F76854D5-42C2-44D4-A3DF-489A30DC5B75}" srcOrd="0" destOrd="0" presId="urn:microsoft.com/office/officeart/2005/8/layout/radial4"/>
    <dgm:cxn modelId="{B3B9F589-F7E8-4E86-AC26-6F5E111D445F}" type="presOf" srcId="{8F337743-83F9-40D5-8E64-70A324D96406}" destId="{B949F397-D851-40E3-8753-E070D991BED6}" srcOrd="0" destOrd="0" presId="urn:microsoft.com/office/officeart/2005/8/layout/radial4"/>
    <dgm:cxn modelId="{7AE597A2-3782-4A36-97B6-DED58F20F61C}" type="presOf" srcId="{ACBF605E-AE2E-44EA-9313-A0A80A5A1BA6}" destId="{C89AD828-09F7-4FA4-87E2-161C78292A6D}" srcOrd="0" destOrd="0" presId="urn:microsoft.com/office/officeart/2005/8/layout/radial4"/>
    <dgm:cxn modelId="{DE7B0EA4-FE84-4713-B80C-E47C697BCCEE}" type="presOf" srcId="{735CBA0C-114A-4C09-9D5A-CECC33F7A4F4}" destId="{BCFE38E4-8B3D-4E9F-BB1A-056A46EC76AF}" srcOrd="0" destOrd="0" presId="urn:microsoft.com/office/officeart/2005/8/layout/radial4"/>
    <dgm:cxn modelId="{74E7D3E1-206C-4B20-BD72-19C9C88979BE}" srcId="{246BD2B2-890D-48D1-A68C-EAE41EA393A4}" destId="{8F337743-83F9-40D5-8E64-70A324D96406}" srcOrd="0" destOrd="0" parTransId="{735CBA0C-114A-4C09-9D5A-CECC33F7A4F4}" sibTransId="{B39B840C-5892-4BA4-AAD5-2F72039E6DD9}"/>
    <dgm:cxn modelId="{EAFD243E-7D0A-4A35-AA6C-8A2AB14C4CFA}" type="presParOf" srcId="{C89AD828-09F7-4FA4-87E2-161C78292A6D}" destId="{61AF4FD6-2760-4E72-A15E-A5EA0917BAD4}" srcOrd="0" destOrd="0" presId="urn:microsoft.com/office/officeart/2005/8/layout/radial4"/>
    <dgm:cxn modelId="{8EB6C177-DBAE-44CF-9BF1-E74453F1F13F}" type="presParOf" srcId="{C89AD828-09F7-4FA4-87E2-161C78292A6D}" destId="{BCFE38E4-8B3D-4E9F-BB1A-056A46EC76AF}" srcOrd="1" destOrd="0" presId="urn:microsoft.com/office/officeart/2005/8/layout/radial4"/>
    <dgm:cxn modelId="{ACF4031E-FE2D-4E07-901D-9BDCE1749EF5}" type="presParOf" srcId="{C89AD828-09F7-4FA4-87E2-161C78292A6D}" destId="{B949F397-D851-40E3-8753-E070D991BED6}" srcOrd="2" destOrd="0" presId="urn:microsoft.com/office/officeart/2005/8/layout/radial4"/>
    <dgm:cxn modelId="{1E61A8DD-5275-4B74-8F9A-9E5BE6BBCA57}" type="presParOf" srcId="{C89AD828-09F7-4FA4-87E2-161C78292A6D}" destId="{FE0C1B2E-BABA-4B5E-948C-AE682B7BE8F1}" srcOrd="3" destOrd="0" presId="urn:microsoft.com/office/officeart/2005/8/layout/radial4"/>
    <dgm:cxn modelId="{A1F9966B-6C3F-40EA-9AFE-BB1F2E02E6DF}" type="presParOf" srcId="{C89AD828-09F7-4FA4-87E2-161C78292A6D}" destId="{979CDDC7-E3AC-42AD-AFFA-30DD5360C501}" srcOrd="4" destOrd="0" presId="urn:microsoft.com/office/officeart/2005/8/layout/radial4"/>
    <dgm:cxn modelId="{45D4B11D-975C-438E-9A47-E5B8449A04DF}" type="presParOf" srcId="{C89AD828-09F7-4FA4-87E2-161C78292A6D}" destId="{F76854D5-42C2-44D4-A3DF-489A30DC5B75}" srcOrd="5" destOrd="0" presId="urn:microsoft.com/office/officeart/2005/8/layout/radial4"/>
    <dgm:cxn modelId="{7ECF2E70-6A7D-4FFE-AE55-FE95D8A5129C}" type="presParOf" srcId="{C89AD828-09F7-4FA4-87E2-161C78292A6D}" destId="{0A87C398-D6A6-4B25-8561-3586F4A8834F}" srcOrd="6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BF605E-AE2E-44EA-9313-A0A80A5A1BA6}" type="doc">
      <dgm:prSet loTypeId="urn:microsoft.com/office/officeart/2005/8/layout/radial4" loCatId="relationship" qsTypeId="urn:microsoft.com/office/officeart/2005/8/quickstyle/3d7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246BD2B2-890D-48D1-A68C-EAE41EA393A4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РПЕ з курсом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абіратерону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1000 мг 6 місяців.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D6ADFE2-705B-4F93-8304-CAC0982207AA}" type="parTrans" cxnId="{CA4BCAD8-19D3-48FD-BECC-05D61678E89A}">
      <dgm:prSet/>
      <dgm:spPr/>
      <dgm:t>
        <a:bodyPr/>
        <a:lstStyle/>
        <a:p>
          <a:endParaRPr lang="ru-RU"/>
        </a:p>
      </dgm:t>
    </dgm:pt>
    <dgm:pt modelId="{F0271FC4-39A0-4921-976A-2389250B70AB}" type="sibTrans" cxnId="{CA4BCAD8-19D3-48FD-BECC-05D61678E89A}">
      <dgm:prSet/>
      <dgm:spPr/>
      <dgm:t>
        <a:bodyPr/>
        <a:lstStyle/>
        <a:p>
          <a:endParaRPr lang="ru-RU"/>
        </a:p>
      </dgm:t>
    </dgm:pt>
    <dgm:pt modelId="{8F337743-83F9-40D5-8E64-70A324D96406}">
      <dgm:prSet phldrT="[Текст]" custT="1"/>
      <dgm:spPr/>
      <dgm:t>
        <a:bodyPr/>
        <a:lstStyle/>
        <a:p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КТ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– ознак прогресування не виявлено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35CBA0C-114A-4C09-9D5A-CECC33F7A4F4}" type="parTrans" cxnId="{74E7D3E1-206C-4B20-BD72-19C9C88979BE}">
      <dgm:prSet/>
      <dgm:spPr/>
      <dgm:t>
        <a:bodyPr/>
        <a:lstStyle/>
        <a:p>
          <a:endParaRPr lang="ru-RU"/>
        </a:p>
      </dgm:t>
    </dgm:pt>
    <dgm:pt modelId="{B39B840C-5892-4BA4-AAD5-2F72039E6DD9}" type="sibTrans" cxnId="{74E7D3E1-206C-4B20-BD72-19C9C88979BE}">
      <dgm:prSet/>
      <dgm:spPr/>
      <dgm:t>
        <a:bodyPr/>
        <a:lstStyle/>
        <a:p>
          <a:endParaRPr lang="ru-RU"/>
        </a:p>
      </dgm:t>
    </dgm:pt>
    <dgm:pt modelId="{DF483946-E67A-4E02-912A-76F1B8F453A3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Повторна біопсія простати: дрібні фрагменти АК простати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B7BA7A5-BAEB-4734-9244-3C16B8D374A3}" type="parTrans" cxnId="{03DE5288-F269-4648-BE79-1D088CAEEBA6}">
      <dgm:prSet/>
      <dgm:spPr/>
      <dgm:t>
        <a:bodyPr/>
        <a:lstStyle/>
        <a:p>
          <a:endParaRPr lang="ru-RU"/>
        </a:p>
      </dgm:t>
    </dgm:pt>
    <dgm:pt modelId="{E99678A2-BAAF-4BC2-B93D-30ED39143F83}" type="sibTrans" cxnId="{03DE5288-F269-4648-BE79-1D088CAEEBA6}">
      <dgm:prSet/>
      <dgm:spPr/>
      <dgm:t>
        <a:bodyPr/>
        <a:lstStyle/>
        <a:p>
          <a:endParaRPr lang="ru-RU"/>
        </a:p>
      </dgm:t>
    </dgm:pt>
    <dgm:pt modelId="{B0E98BBB-5EE6-43B5-AE98-B8164896CB92}">
      <dgm:prSet phldrT="[Текст]" custT="1"/>
      <dgm:spPr/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AR – 95%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Ki-67 - 15%</a:t>
          </a:r>
        </a:p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BCL-2 - 50%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F382FDE-E791-428A-B5D9-0B39C04D540D}" type="parTrans" cxnId="{CB813AF7-F7E2-4F24-AF1F-B49DFD3998F1}">
      <dgm:prSet/>
      <dgm:spPr/>
      <dgm:t>
        <a:bodyPr/>
        <a:lstStyle/>
        <a:p>
          <a:endParaRPr lang="ru-RU"/>
        </a:p>
      </dgm:t>
    </dgm:pt>
    <dgm:pt modelId="{CD6F5E8D-9F72-45CF-BF29-BCB6FFB303EC}" type="sibTrans" cxnId="{CB813AF7-F7E2-4F24-AF1F-B49DFD3998F1}">
      <dgm:prSet/>
      <dgm:spPr/>
      <dgm:t>
        <a:bodyPr/>
        <a:lstStyle/>
        <a:p>
          <a:endParaRPr lang="ru-RU"/>
        </a:p>
      </dgm:t>
    </dgm:pt>
    <dgm:pt modelId="{C89AD828-09F7-4FA4-87E2-161C78292A6D}" type="pres">
      <dgm:prSet presAssocID="{ACBF605E-AE2E-44EA-9313-A0A80A5A1BA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AF4FD6-2760-4E72-A15E-A5EA0917BAD4}" type="pres">
      <dgm:prSet presAssocID="{246BD2B2-890D-48D1-A68C-EAE41EA393A4}" presName="centerShape" presStyleLbl="node0" presStyleIdx="0" presStyleCnt="1" custLinFactNeighborX="73" custLinFactNeighborY="-705"/>
      <dgm:spPr/>
      <dgm:t>
        <a:bodyPr/>
        <a:lstStyle/>
        <a:p>
          <a:endParaRPr lang="ru-RU"/>
        </a:p>
      </dgm:t>
    </dgm:pt>
    <dgm:pt modelId="{BCFE38E4-8B3D-4E9F-BB1A-056A46EC76AF}" type="pres">
      <dgm:prSet presAssocID="{735CBA0C-114A-4C09-9D5A-CECC33F7A4F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949F397-D851-40E3-8753-E070D991BED6}" type="pres">
      <dgm:prSet presAssocID="{8F337743-83F9-40D5-8E64-70A324D964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C1B2E-BABA-4B5E-948C-AE682B7BE8F1}" type="pres">
      <dgm:prSet presAssocID="{BB7BA7A5-BAEB-4734-9244-3C16B8D374A3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79CDDC7-E3AC-42AD-AFFA-30DD5360C501}" type="pres">
      <dgm:prSet presAssocID="{DF483946-E67A-4E02-912A-76F1B8F453A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854D5-42C2-44D4-A3DF-489A30DC5B75}" type="pres">
      <dgm:prSet presAssocID="{8F382FDE-E791-428A-B5D9-0B39C04D540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A87C398-D6A6-4B25-8561-3586F4A8834F}" type="pres">
      <dgm:prSet presAssocID="{B0E98BBB-5EE6-43B5-AE98-B8164896CB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DE5288-F269-4648-BE79-1D088CAEEBA6}" srcId="{246BD2B2-890D-48D1-A68C-EAE41EA393A4}" destId="{DF483946-E67A-4E02-912A-76F1B8F453A3}" srcOrd="1" destOrd="0" parTransId="{BB7BA7A5-BAEB-4734-9244-3C16B8D374A3}" sibTransId="{E99678A2-BAAF-4BC2-B93D-30ED39143F83}"/>
    <dgm:cxn modelId="{CB813AF7-F7E2-4F24-AF1F-B49DFD3998F1}" srcId="{246BD2B2-890D-48D1-A68C-EAE41EA393A4}" destId="{B0E98BBB-5EE6-43B5-AE98-B8164896CB92}" srcOrd="2" destOrd="0" parTransId="{8F382FDE-E791-428A-B5D9-0B39C04D540D}" sibTransId="{CD6F5E8D-9F72-45CF-BF29-BCB6FFB303EC}"/>
    <dgm:cxn modelId="{CA4BCAD8-19D3-48FD-BECC-05D61678E89A}" srcId="{ACBF605E-AE2E-44EA-9313-A0A80A5A1BA6}" destId="{246BD2B2-890D-48D1-A68C-EAE41EA393A4}" srcOrd="0" destOrd="0" parTransId="{CD6ADFE2-705B-4F93-8304-CAC0982207AA}" sibTransId="{F0271FC4-39A0-4921-976A-2389250B70AB}"/>
    <dgm:cxn modelId="{6D3D5001-3B5F-4ED2-807F-15EF58D19801}" type="presOf" srcId="{735CBA0C-114A-4C09-9D5A-CECC33F7A4F4}" destId="{BCFE38E4-8B3D-4E9F-BB1A-056A46EC76AF}" srcOrd="0" destOrd="0" presId="urn:microsoft.com/office/officeart/2005/8/layout/radial4"/>
    <dgm:cxn modelId="{B76877AA-7D37-4ECF-91D0-8336486B78E9}" type="presOf" srcId="{8F382FDE-E791-428A-B5D9-0B39C04D540D}" destId="{F76854D5-42C2-44D4-A3DF-489A30DC5B75}" srcOrd="0" destOrd="0" presId="urn:microsoft.com/office/officeart/2005/8/layout/radial4"/>
    <dgm:cxn modelId="{2FD22386-C7A7-4AB0-B431-70B18F0F3BEC}" type="presOf" srcId="{BB7BA7A5-BAEB-4734-9244-3C16B8D374A3}" destId="{FE0C1B2E-BABA-4B5E-948C-AE682B7BE8F1}" srcOrd="0" destOrd="0" presId="urn:microsoft.com/office/officeart/2005/8/layout/radial4"/>
    <dgm:cxn modelId="{755F969A-31AC-4B48-8B6E-9685F0BBF071}" type="presOf" srcId="{8F337743-83F9-40D5-8E64-70A324D96406}" destId="{B949F397-D851-40E3-8753-E070D991BED6}" srcOrd="0" destOrd="0" presId="urn:microsoft.com/office/officeart/2005/8/layout/radial4"/>
    <dgm:cxn modelId="{962A5771-66F2-49CB-9D77-FE640A83AC49}" type="presOf" srcId="{B0E98BBB-5EE6-43B5-AE98-B8164896CB92}" destId="{0A87C398-D6A6-4B25-8561-3586F4A8834F}" srcOrd="0" destOrd="0" presId="urn:microsoft.com/office/officeart/2005/8/layout/radial4"/>
    <dgm:cxn modelId="{1BA064DA-7F4A-45ED-932C-859E79416419}" type="presOf" srcId="{246BD2B2-890D-48D1-A68C-EAE41EA393A4}" destId="{61AF4FD6-2760-4E72-A15E-A5EA0917BAD4}" srcOrd="0" destOrd="0" presId="urn:microsoft.com/office/officeart/2005/8/layout/radial4"/>
    <dgm:cxn modelId="{2AEFF785-DB15-4CA4-87F5-DF06189B4C8F}" type="presOf" srcId="{DF483946-E67A-4E02-912A-76F1B8F453A3}" destId="{979CDDC7-E3AC-42AD-AFFA-30DD5360C501}" srcOrd="0" destOrd="0" presId="urn:microsoft.com/office/officeart/2005/8/layout/radial4"/>
    <dgm:cxn modelId="{1A52C271-0413-41A3-B93B-BE3ED455FF6F}" type="presOf" srcId="{ACBF605E-AE2E-44EA-9313-A0A80A5A1BA6}" destId="{C89AD828-09F7-4FA4-87E2-161C78292A6D}" srcOrd="0" destOrd="0" presId="urn:microsoft.com/office/officeart/2005/8/layout/radial4"/>
    <dgm:cxn modelId="{74E7D3E1-206C-4B20-BD72-19C9C88979BE}" srcId="{246BD2B2-890D-48D1-A68C-EAE41EA393A4}" destId="{8F337743-83F9-40D5-8E64-70A324D96406}" srcOrd="0" destOrd="0" parTransId="{735CBA0C-114A-4C09-9D5A-CECC33F7A4F4}" sibTransId="{B39B840C-5892-4BA4-AAD5-2F72039E6DD9}"/>
    <dgm:cxn modelId="{DB51DA3A-05D5-4F84-96E5-8BF8FA475619}" type="presParOf" srcId="{C89AD828-09F7-4FA4-87E2-161C78292A6D}" destId="{61AF4FD6-2760-4E72-A15E-A5EA0917BAD4}" srcOrd="0" destOrd="0" presId="urn:microsoft.com/office/officeart/2005/8/layout/radial4"/>
    <dgm:cxn modelId="{38B4D642-1483-43BE-980A-B099AF5A6397}" type="presParOf" srcId="{C89AD828-09F7-4FA4-87E2-161C78292A6D}" destId="{BCFE38E4-8B3D-4E9F-BB1A-056A46EC76AF}" srcOrd="1" destOrd="0" presId="urn:microsoft.com/office/officeart/2005/8/layout/radial4"/>
    <dgm:cxn modelId="{493DF01C-0085-460B-A915-33F9FD780BA4}" type="presParOf" srcId="{C89AD828-09F7-4FA4-87E2-161C78292A6D}" destId="{B949F397-D851-40E3-8753-E070D991BED6}" srcOrd="2" destOrd="0" presId="urn:microsoft.com/office/officeart/2005/8/layout/radial4"/>
    <dgm:cxn modelId="{AA343FDE-C614-4466-A90E-0DC7585269A6}" type="presParOf" srcId="{C89AD828-09F7-4FA4-87E2-161C78292A6D}" destId="{FE0C1B2E-BABA-4B5E-948C-AE682B7BE8F1}" srcOrd="3" destOrd="0" presId="urn:microsoft.com/office/officeart/2005/8/layout/radial4"/>
    <dgm:cxn modelId="{CE7EFE0A-FAA7-4EE2-9A18-503BC112CAA5}" type="presParOf" srcId="{C89AD828-09F7-4FA4-87E2-161C78292A6D}" destId="{979CDDC7-E3AC-42AD-AFFA-30DD5360C501}" srcOrd="4" destOrd="0" presId="urn:microsoft.com/office/officeart/2005/8/layout/radial4"/>
    <dgm:cxn modelId="{179C06C6-83F1-4332-B094-AF4E8866A56B}" type="presParOf" srcId="{C89AD828-09F7-4FA4-87E2-161C78292A6D}" destId="{F76854D5-42C2-44D4-A3DF-489A30DC5B75}" srcOrd="5" destOrd="0" presId="urn:microsoft.com/office/officeart/2005/8/layout/radial4"/>
    <dgm:cxn modelId="{D8FBD2A3-12AF-4E9A-8118-36D8A0376EEB}" type="presParOf" srcId="{C89AD828-09F7-4FA4-87E2-161C78292A6D}" destId="{0A87C398-D6A6-4B25-8561-3586F4A8834F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787FB-2268-4CE2-B8CF-62D15AD0897E}" type="datetimeFigureOut">
              <a:rPr lang="ru-RU" smtClean="0"/>
              <a:pPr/>
              <a:t>13.06.2025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73A23-C7A1-49D3-9D5D-C7A04FEAA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73A23-C7A1-49D3-9D5D-C7A04FEAA44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Benton</a:t>
            </a:r>
            <a:r>
              <a:rPr spc="-30" dirty="0"/>
              <a:t> </a:t>
            </a:r>
            <a:r>
              <a:rPr dirty="0"/>
              <a:t>County</a:t>
            </a:r>
            <a:r>
              <a:rPr spc="-30" dirty="0"/>
              <a:t> </a:t>
            </a:r>
            <a:r>
              <a:rPr dirty="0"/>
              <a:t>Health</a:t>
            </a:r>
            <a:r>
              <a:rPr spc="-30" dirty="0"/>
              <a:t> </a:t>
            </a:r>
            <a:r>
              <a:rPr spc="-10" dirty="0"/>
              <a:t>Department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October</a:t>
            </a:r>
            <a:r>
              <a:rPr spc="-15" dirty="0"/>
              <a:t> </a:t>
            </a:r>
            <a:r>
              <a:rPr dirty="0"/>
              <a:t>9,</a:t>
            </a:r>
            <a:r>
              <a:rPr spc="-25" dirty="0"/>
              <a:t> </a:t>
            </a:r>
            <a:r>
              <a:rPr spc="-20" dirty="0"/>
              <a:t>2017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Benton</a:t>
            </a:r>
            <a:r>
              <a:rPr spc="-30" dirty="0"/>
              <a:t> </a:t>
            </a:r>
            <a:r>
              <a:rPr dirty="0"/>
              <a:t>County</a:t>
            </a:r>
            <a:r>
              <a:rPr spc="-30" dirty="0"/>
              <a:t> </a:t>
            </a:r>
            <a:r>
              <a:rPr dirty="0"/>
              <a:t>Health</a:t>
            </a:r>
            <a:r>
              <a:rPr spc="-30" dirty="0"/>
              <a:t> </a:t>
            </a:r>
            <a:r>
              <a:rPr spc="-10" dirty="0"/>
              <a:t>Department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October</a:t>
            </a:r>
            <a:r>
              <a:rPr spc="-15" dirty="0"/>
              <a:t> </a:t>
            </a:r>
            <a:r>
              <a:rPr dirty="0"/>
              <a:t>9,</a:t>
            </a:r>
            <a:r>
              <a:rPr spc="-25" dirty="0"/>
              <a:t> </a:t>
            </a:r>
            <a:r>
              <a:rPr spc="-20" dirty="0"/>
              <a:t>2017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5155" y="1757828"/>
            <a:ext cx="3937635" cy="439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58464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05934" y="1752345"/>
            <a:ext cx="3928745" cy="43935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58464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Benton</a:t>
            </a:r>
            <a:r>
              <a:rPr spc="-30" dirty="0"/>
              <a:t> </a:t>
            </a:r>
            <a:r>
              <a:rPr dirty="0"/>
              <a:t>County</a:t>
            </a:r>
            <a:r>
              <a:rPr spc="-30" dirty="0"/>
              <a:t> </a:t>
            </a:r>
            <a:r>
              <a:rPr dirty="0"/>
              <a:t>Health</a:t>
            </a:r>
            <a:r>
              <a:rPr spc="-30" dirty="0"/>
              <a:t> </a:t>
            </a:r>
            <a:r>
              <a:rPr spc="-10" dirty="0"/>
              <a:t>Department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October</a:t>
            </a:r>
            <a:r>
              <a:rPr spc="-15" dirty="0"/>
              <a:t> </a:t>
            </a:r>
            <a:r>
              <a:rPr dirty="0"/>
              <a:t>9,</a:t>
            </a:r>
            <a:r>
              <a:rPr spc="-25" dirty="0"/>
              <a:t> </a:t>
            </a:r>
            <a:r>
              <a:rPr spc="-20" dirty="0"/>
              <a:t>2017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Benton</a:t>
            </a:r>
            <a:r>
              <a:rPr spc="-30" dirty="0"/>
              <a:t> </a:t>
            </a:r>
            <a:r>
              <a:rPr dirty="0"/>
              <a:t>County</a:t>
            </a:r>
            <a:r>
              <a:rPr spc="-30" dirty="0"/>
              <a:t> </a:t>
            </a:r>
            <a:r>
              <a:rPr dirty="0"/>
              <a:t>Health</a:t>
            </a:r>
            <a:r>
              <a:rPr spc="-30" dirty="0"/>
              <a:t> </a:t>
            </a:r>
            <a:r>
              <a:rPr spc="-10" dirty="0"/>
              <a:t>Department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October</a:t>
            </a:r>
            <a:r>
              <a:rPr spc="-15" dirty="0"/>
              <a:t> </a:t>
            </a:r>
            <a:r>
              <a:rPr dirty="0"/>
              <a:t>9,</a:t>
            </a:r>
            <a:r>
              <a:rPr spc="-25" dirty="0"/>
              <a:t> </a:t>
            </a:r>
            <a:r>
              <a:rPr spc="-20" dirty="0"/>
              <a:t>2017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047" y="6400799"/>
            <a:ext cx="9141460" cy="457200"/>
          </a:xfrm>
          <a:custGeom>
            <a:avLst/>
            <a:gdLst/>
            <a:ahLst/>
            <a:cxnLst/>
            <a:rect l="l" t="t" r="r" b="b"/>
            <a:pathLst>
              <a:path w="9141460" h="457200">
                <a:moveTo>
                  <a:pt x="9140952" y="0"/>
                </a:moveTo>
                <a:lnTo>
                  <a:pt x="0" y="0"/>
                </a:lnTo>
                <a:lnTo>
                  <a:pt x="0" y="457199"/>
                </a:lnTo>
                <a:lnTo>
                  <a:pt x="9140952" y="457199"/>
                </a:lnTo>
                <a:lnTo>
                  <a:pt x="9140952" y="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6333744"/>
            <a:ext cx="9141460" cy="64135"/>
          </a:xfrm>
          <a:custGeom>
            <a:avLst/>
            <a:gdLst/>
            <a:ahLst/>
            <a:cxnLst/>
            <a:rect l="l" t="t" r="r" b="b"/>
            <a:pathLst>
              <a:path w="9141460" h="64135">
                <a:moveTo>
                  <a:pt x="9140952" y="0"/>
                </a:moveTo>
                <a:lnTo>
                  <a:pt x="0" y="0"/>
                </a:lnTo>
                <a:lnTo>
                  <a:pt x="0" y="64007"/>
                </a:lnTo>
                <a:lnTo>
                  <a:pt x="9140952" y="64007"/>
                </a:lnTo>
                <a:lnTo>
                  <a:pt x="9140952" y="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Benton</a:t>
            </a:r>
            <a:r>
              <a:rPr spc="-30" dirty="0"/>
              <a:t> </a:t>
            </a:r>
            <a:r>
              <a:rPr dirty="0"/>
              <a:t>County</a:t>
            </a:r>
            <a:r>
              <a:rPr spc="-30" dirty="0"/>
              <a:t> </a:t>
            </a:r>
            <a:r>
              <a:rPr dirty="0"/>
              <a:t>Health</a:t>
            </a:r>
            <a:r>
              <a:rPr spc="-30" dirty="0"/>
              <a:t> </a:t>
            </a:r>
            <a:r>
              <a:rPr spc="-10" dirty="0"/>
              <a:t>Department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October</a:t>
            </a:r>
            <a:r>
              <a:rPr spc="-15" dirty="0"/>
              <a:t> </a:t>
            </a:r>
            <a:r>
              <a:rPr dirty="0"/>
              <a:t>9,</a:t>
            </a:r>
            <a:r>
              <a:rPr spc="-25" dirty="0"/>
              <a:t> </a:t>
            </a:r>
            <a:r>
              <a:rPr spc="-20" dirty="0"/>
              <a:t>2017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400799"/>
            <a:ext cx="9144000" cy="457200"/>
          </a:xfrm>
          <a:custGeom>
            <a:avLst/>
            <a:gdLst/>
            <a:ahLst/>
            <a:cxnLst/>
            <a:rect l="l" t="t" r="r" b="b"/>
            <a:pathLst>
              <a:path w="9144000" h="457200">
                <a:moveTo>
                  <a:pt x="9144000" y="0"/>
                </a:moveTo>
                <a:lnTo>
                  <a:pt x="0" y="0"/>
                </a:lnTo>
                <a:lnTo>
                  <a:pt x="0" y="457199"/>
                </a:lnTo>
                <a:lnTo>
                  <a:pt x="9144000" y="457199"/>
                </a:lnTo>
                <a:lnTo>
                  <a:pt x="9144000" y="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6333744"/>
            <a:ext cx="9144000" cy="67310"/>
          </a:xfrm>
          <a:custGeom>
            <a:avLst/>
            <a:gdLst/>
            <a:ahLst/>
            <a:cxnLst/>
            <a:rect l="l" t="t" r="r" b="b"/>
            <a:pathLst>
              <a:path w="9144000" h="67310">
                <a:moveTo>
                  <a:pt x="9144000" y="0"/>
                </a:moveTo>
                <a:lnTo>
                  <a:pt x="0" y="0"/>
                </a:lnTo>
                <a:lnTo>
                  <a:pt x="0" y="67055"/>
                </a:lnTo>
                <a:lnTo>
                  <a:pt x="9144000" y="67055"/>
                </a:lnTo>
                <a:lnTo>
                  <a:pt x="9144000" y="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94588" y="1737360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19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631" y="105155"/>
            <a:ext cx="790956" cy="6999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97686" y="292353"/>
            <a:ext cx="6997700" cy="1379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9330" y="2215133"/>
            <a:ext cx="7365339" cy="23228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50945" y="6583400"/>
            <a:ext cx="1644014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Benton</a:t>
            </a:r>
            <a:r>
              <a:rPr spc="-30" dirty="0"/>
              <a:t> </a:t>
            </a:r>
            <a:r>
              <a:rPr dirty="0"/>
              <a:t>County</a:t>
            </a:r>
            <a:r>
              <a:rPr spc="-30" dirty="0"/>
              <a:t> </a:t>
            </a:r>
            <a:r>
              <a:rPr dirty="0"/>
              <a:t>Health</a:t>
            </a:r>
            <a:r>
              <a:rPr spc="-30" dirty="0"/>
              <a:t> </a:t>
            </a:r>
            <a:r>
              <a:rPr spc="-10" dirty="0"/>
              <a:t>Department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02004" y="6583400"/>
            <a:ext cx="774064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/>
              <a:t>October</a:t>
            </a:r>
            <a:r>
              <a:rPr spc="-15" dirty="0"/>
              <a:t> </a:t>
            </a:r>
            <a:r>
              <a:rPr dirty="0"/>
              <a:t>9,</a:t>
            </a:r>
            <a:r>
              <a:rPr spc="-25" dirty="0"/>
              <a:t> </a:t>
            </a:r>
            <a:r>
              <a:rPr spc="-20" dirty="0"/>
              <a:t>2017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68385" y="6575552"/>
            <a:ext cx="200659" cy="160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333744"/>
            <a:ext cx="9144000" cy="524510"/>
            <a:chOff x="0" y="6333744"/>
            <a:chExt cx="9144000" cy="524510"/>
          </a:xfrm>
        </p:grpSpPr>
        <p:sp>
          <p:nvSpPr>
            <p:cNvPr id="3" name="object 3"/>
            <p:cNvSpPr/>
            <p:nvPr/>
          </p:nvSpPr>
          <p:spPr>
            <a:xfrm>
              <a:off x="3047" y="6400799"/>
              <a:ext cx="9141460" cy="457200"/>
            </a:xfrm>
            <a:custGeom>
              <a:avLst/>
              <a:gdLst/>
              <a:ahLst/>
              <a:cxnLst/>
              <a:rect l="l" t="t" r="r" b="b"/>
              <a:pathLst>
                <a:path w="9141460" h="457200">
                  <a:moveTo>
                    <a:pt x="9140952" y="0"/>
                  </a:moveTo>
                  <a:lnTo>
                    <a:pt x="0" y="0"/>
                  </a:lnTo>
                  <a:lnTo>
                    <a:pt x="0" y="457199"/>
                  </a:lnTo>
                  <a:lnTo>
                    <a:pt x="9140952" y="457199"/>
                  </a:lnTo>
                  <a:lnTo>
                    <a:pt x="9140952" y="0"/>
                  </a:lnTo>
                  <a:close/>
                </a:path>
              </a:pathLst>
            </a:custGeom>
            <a:solidFill>
              <a:srgbClr val="DD80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6333744"/>
              <a:ext cx="9141460" cy="64135"/>
            </a:xfrm>
            <a:custGeom>
              <a:avLst/>
              <a:gdLst/>
              <a:ahLst/>
              <a:cxnLst/>
              <a:rect l="l" t="t" r="r" b="b"/>
              <a:pathLst>
                <a:path w="9141460" h="64135">
                  <a:moveTo>
                    <a:pt x="9140952" y="0"/>
                  </a:moveTo>
                  <a:lnTo>
                    <a:pt x="0" y="0"/>
                  </a:lnTo>
                  <a:lnTo>
                    <a:pt x="0" y="64007"/>
                  </a:lnTo>
                  <a:lnTo>
                    <a:pt x="9140952" y="64007"/>
                  </a:lnTo>
                  <a:lnTo>
                    <a:pt x="9140952" y="0"/>
                  </a:lnTo>
                  <a:close/>
                </a:path>
              </a:pathLst>
            </a:custGeom>
            <a:solidFill>
              <a:srgbClr val="93B6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838200" y="4724400"/>
            <a:ext cx="7406640" cy="0"/>
          </a:xfrm>
          <a:custGeom>
            <a:avLst/>
            <a:gdLst/>
            <a:ahLst/>
            <a:cxnLst/>
            <a:rect l="l" t="t" r="r" b="b"/>
            <a:pathLst>
              <a:path w="7406640">
                <a:moveTo>
                  <a:pt x="0" y="0"/>
                </a:moveTo>
                <a:lnTo>
                  <a:pt x="740664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14400" y="1371600"/>
            <a:ext cx="7151370" cy="2278188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Особливості лікування та оцінки результатів лікування пацієнтів похилого віку групи раку простати високого ризику, які отримали променеву терапію за радикальною програмою. Цикл клінічних випадків.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2004" y="6533489"/>
            <a:ext cx="10464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June 12 2025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56813" y="6533489"/>
            <a:ext cx="279158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spc="-40" dirty="0" err="1" smtClean="0">
                <a:solidFill>
                  <a:srgbClr val="FFFFFF"/>
                </a:solidFill>
                <a:latin typeface="Trebuchet MS"/>
                <a:cs typeface="Trebuchet MS"/>
              </a:rPr>
              <a:t>Odesa</a:t>
            </a:r>
            <a:r>
              <a:rPr lang="en-US" sz="1200" spc="-40" dirty="0" smtClean="0">
                <a:solidFill>
                  <a:srgbClr val="FFFFFF"/>
                </a:solidFill>
                <a:latin typeface="Trebuchet MS"/>
                <a:cs typeface="Trebuchet MS"/>
              </a:rPr>
              <a:t> Freelance Oncology</a:t>
            </a:r>
            <a:r>
              <a:rPr sz="1200" spc="-3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40" dirty="0">
                <a:solidFill>
                  <a:srgbClr val="FFFFFF"/>
                </a:solidFill>
                <a:latin typeface="Trebuchet MS"/>
                <a:cs typeface="Trebuchet MS"/>
              </a:rPr>
              <a:t>Department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229345" y="6533489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40386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Чайка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М.,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Ілющенко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С.Ю.,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Максимовський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В.Є.,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Ільїна-Стогнієнко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В.Ю.,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Смолик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Д. Г.,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Очігава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Д.,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Федоренко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В.О.,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Косий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М.Л.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1506" name="Picture 2" descr="КНП Міська клінічна лікарня 1 ОМ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47800" cy="1447800"/>
          </a:xfrm>
          <a:prstGeom prst="rect">
            <a:avLst/>
          </a:prstGeom>
          <a:noFill/>
        </p:spPr>
      </p:pic>
      <p:pic>
        <p:nvPicPr>
          <p:cNvPr id="21508" name="Picture 4" descr="КОМУНАЛЬНЕ НЕКОМЕРЦІЙНЕ ПІДПРИЄМСТВО &quot;ОДЕСЬКИЙ РЕГІОНАЛЬНИЙ КЛІНІЧНИЙ  ПРОТИПУХЛИННИЙ ЦЕНТР&quot; ОДЕСЬКОЇ ОБЛАСНОЇ РАДИ&quot;: відгуки, ціни, адреси філій,  телефони - запис на прийом до лікаря онлайн в КОМУНАЛЬНЕ НЕКОМЕРЦІЙНЕ  ПІДПРИЄМСТВО &quot;ОДЕСЬКИЙ РЕГІОНАЛЬНИЙ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1753" y="4876800"/>
            <a:ext cx="1432247" cy="1447800"/>
          </a:xfrm>
          <a:prstGeom prst="rect">
            <a:avLst/>
          </a:prstGeom>
          <a:noFill/>
        </p:spPr>
      </p:pic>
      <p:pic>
        <p:nvPicPr>
          <p:cNvPr id="21510" name="Picture 6" descr="Веселий Роджер — Вікіпеді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4426" y="5334000"/>
            <a:ext cx="521124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3750945" y="6583400"/>
            <a:ext cx="1644014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dirty="0" smtClean="0">
                <a:latin typeface="Impact" pitchFamily="34" charset="0"/>
              </a:rPr>
              <a:t>Corruption </a:t>
            </a:r>
            <a:r>
              <a:rPr sz="1200" spc="-10" smtClean="0">
                <a:latin typeface="Impact" pitchFamily="34" charset="0"/>
              </a:rPr>
              <a:t>Department</a:t>
            </a:r>
            <a:endParaRPr sz="1200" spc="-10" dirty="0">
              <a:latin typeface="Impact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15539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dirty="0" smtClean="0">
                <a:latin typeface="Impact" pitchFamily="34" charset="0"/>
              </a:rPr>
              <a:t>January 30 2025</a:t>
            </a:r>
            <a:endParaRPr sz="1200" spc="-20" dirty="0">
              <a:latin typeface="Impact" pitchFamily="34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10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1295400" y="304800"/>
            <a:ext cx="6997700" cy="495300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Діагностика та вибір тактик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Пацієнт 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06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Схема 9"/>
          <p:cNvGraphicFramePr/>
          <p:nvPr/>
        </p:nvGraphicFramePr>
        <p:xfrm>
          <a:off x="1066800" y="1143000"/>
          <a:ext cx="73152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990600"/>
            <a:ext cx="71005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uk-UA" spc="-65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505155" y="1757828"/>
            <a:ext cx="8334045" cy="4155625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Проведення повторної біопсії з визначення ІГХ рецепторів може виявитися додатковим діагностичним інструмент для прийняття рішень, стосовно подальшої тактики спеціального лікування у пацієнтів з не метастатичним раком простати, що отримали радикальне променеве лікування.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Потребуються збільшення кількості пацієнтів, продовження досліджень з ціллю виявлення кореляції показників ІГХ з даними ПСА, ПМД, встановлення діапазонів експресії AR, Ki-67 та BCL-2 для прийняття рішення про тактику спеціального лікування.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774064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endParaRPr spc="-2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2497455" cy="134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10" dirty="0" smtClean="0">
                <a:latin typeface="Bookman Old Style" pitchFamily="18" charset="0"/>
              </a:rPr>
              <a:t>End of Presentation </a:t>
            </a:r>
            <a:r>
              <a:rPr sz="1200" spc="-10" smtClean="0">
                <a:latin typeface="Bookman Old Style" pitchFamily="18" charset="0"/>
              </a:rPr>
              <a:t>Department</a:t>
            </a:r>
            <a:endParaRPr sz="1200" spc="-10" dirty="0">
              <a:latin typeface="Bookman Old Style" pitchFamily="18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11</a:t>
            </a:fld>
            <a:endParaRPr spc="-25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143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9774" y="914146"/>
            <a:ext cx="71139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uk-UA" spc="-10" dirty="0" smtClean="0">
                <a:latin typeface="Times New Roman" pitchFamily="18" charset="0"/>
                <a:cs typeface="Times New Roman" pitchFamily="18" charset="0"/>
              </a:rPr>
              <a:t>Загальні дані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231596" cy="138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z="1200" dirty="0">
                <a:latin typeface="Book Antiqua" pitchFamily="18" charset="0"/>
              </a:rPr>
              <a:t>October</a:t>
            </a:r>
            <a:r>
              <a:rPr spc="-15" dirty="0">
                <a:latin typeface="Book Antiqua" pitchFamily="18" charset="0"/>
              </a:rPr>
              <a:t> </a:t>
            </a:r>
            <a:r>
              <a:rPr dirty="0">
                <a:latin typeface="Book Antiqua" pitchFamily="18" charset="0"/>
              </a:rPr>
              <a:t>9</a:t>
            </a:r>
            <a:r>
              <a:rPr>
                <a:latin typeface="Book Antiqua" pitchFamily="18" charset="0"/>
              </a:rPr>
              <a:t>,</a:t>
            </a:r>
            <a:r>
              <a:rPr spc="-25">
                <a:latin typeface="Book Antiqua" pitchFamily="18" charset="0"/>
              </a:rPr>
              <a:t> </a:t>
            </a:r>
            <a:r>
              <a:rPr lang="en-US" spc="-20" dirty="0" smtClean="0">
                <a:latin typeface="Book Antiqua" pitchFamily="18" charset="0"/>
              </a:rPr>
              <a:t>2047</a:t>
            </a:r>
            <a:endParaRPr spc="-20" dirty="0">
              <a:latin typeface="Book Antiqua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2040255" cy="130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10" dirty="0" smtClean="0">
                <a:latin typeface="Gadugi" pitchFamily="34" charset="0"/>
                <a:ea typeface="Gadugi" pitchFamily="34" charset="0"/>
              </a:rPr>
              <a:t>AI Development </a:t>
            </a:r>
            <a:r>
              <a:rPr sz="1200" spc="-10" smtClean="0">
                <a:latin typeface="Gadugi" pitchFamily="34" charset="0"/>
                <a:ea typeface="Gadugi" pitchFamily="34" charset="0"/>
              </a:rPr>
              <a:t>Department</a:t>
            </a:r>
            <a:endParaRPr sz="1200" spc="-10" dirty="0">
              <a:latin typeface="Gadugi" pitchFamily="34" charset="0"/>
              <a:ea typeface="Gadugi" pitchFamily="34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810259" y="1684756"/>
            <a:ext cx="7342505" cy="469359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227329" algn="ctr">
              <a:lnSpc>
                <a:spcPct val="100000"/>
              </a:lnSpc>
              <a:spcBef>
                <a:spcPts val="1260"/>
              </a:spcBef>
            </a:pPr>
            <a:endParaRPr sz="200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209800"/>
            <a:ext cx="7239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3-х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клінічних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випадків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пацієнтів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похилого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РПЗ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високого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пацієнти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отримали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променеве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радикальною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програмою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(СВД 70 Гр)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комбінації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АДТ.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Моніторинг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ПСА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КТ-онкоскринінг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біопсія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простати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лікувального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патоморфозу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ІГХ-дослідження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AR, Ki-67, BCL-2).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143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7394" y="914146"/>
            <a:ext cx="71005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uk-UA" spc="-65" dirty="0" smtClean="0">
                <a:latin typeface="Times New Roman" pitchFamily="18" charset="0"/>
                <a:cs typeface="Times New Roman" pitchFamily="18" charset="0"/>
              </a:rPr>
              <a:t>Пацієнт </a:t>
            </a:r>
            <a:r>
              <a:rPr lang="en-US" spc="-65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505155" y="1757828"/>
            <a:ext cx="8334045" cy="3047629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Рік народження 1943 року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ПСА загальний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baseline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- 45,8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T2cN0M0.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ПМД: АК простати,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Глісон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3+5=8 балів.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Лікування: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АДТ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→ стабілізація процесу →ТУР простати →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ТГТ→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продовження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АДТ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(18 міс.)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38399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dirty="0" smtClean="0">
                <a:latin typeface="Adventure" pitchFamily="2" charset="0"/>
              </a:rPr>
              <a:t>May 15</a:t>
            </a:r>
            <a:r>
              <a:rPr sz="1200" smtClean="0">
                <a:latin typeface="Adventure" pitchFamily="2" charset="0"/>
              </a:rPr>
              <a:t>,</a:t>
            </a:r>
            <a:r>
              <a:rPr sz="1200" spc="-25" smtClean="0">
                <a:latin typeface="Adventure" pitchFamily="2" charset="0"/>
              </a:rPr>
              <a:t> </a:t>
            </a:r>
            <a:r>
              <a:rPr sz="1200" spc="-20" smtClean="0">
                <a:latin typeface="Adventure" pitchFamily="2" charset="0"/>
              </a:rPr>
              <a:t>2017</a:t>
            </a:r>
            <a:endParaRPr sz="1200" spc="-20" dirty="0">
              <a:latin typeface="Adventure" pitchFamily="2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2497455" cy="130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dirty="0" smtClean="0">
                <a:latin typeface="Leelawadee UI Semilight" pitchFamily="34" charset="-34"/>
                <a:cs typeface="Leelawadee UI Semilight" pitchFamily="34" charset="-34"/>
              </a:rPr>
              <a:t>First Treatment </a:t>
            </a:r>
            <a:r>
              <a:rPr lang="en-US" sz="1200" dirty="0" err="1" smtClean="0">
                <a:latin typeface="Leelawadee UI Semilight" pitchFamily="34" charset="-34"/>
                <a:cs typeface="Leelawadee UI Semilight" pitchFamily="34" charset="-34"/>
              </a:rPr>
              <a:t>Atempt</a:t>
            </a:r>
            <a:r>
              <a:rPr lang="en-US" sz="1200" dirty="0" smtClean="0">
                <a:latin typeface="Leelawadee UI Semilight" pitchFamily="34" charset="-34"/>
                <a:cs typeface="Leelawadee UI Semilight" pitchFamily="34" charset="-34"/>
              </a:rPr>
              <a:t> </a:t>
            </a:r>
            <a:r>
              <a:rPr sz="1200" spc="-10" smtClean="0">
                <a:latin typeface="Leelawadee UI Semilight" pitchFamily="34" charset="-34"/>
                <a:cs typeface="Leelawadee UI Semilight" pitchFamily="34" charset="-34"/>
              </a:rPr>
              <a:t>Department</a:t>
            </a:r>
            <a:endParaRPr sz="1200" spc="-10" dirty="0">
              <a:latin typeface="Leelawadee UI Semilight" pitchFamily="34" charset="-34"/>
              <a:cs typeface="Leelawadee UI Semilight" pitchFamily="34" charset="-34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3</a:t>
            </a:fld>
            <a:endParaRPr spc="-25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143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838200"/>
            <a:ext cx="6997700" cy="864339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Дані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контрольного ПСА  пацієнта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 період спостереження (18 місяців).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23159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dirty="0" smtClean="0">
                <a:latin typeface="Impact" pitchFamily="34" charset="0"/>
              </a:rPr>
              <a:t>April 02 2025</a:t>
            </a:r>
            <a:endParaRPr sz="1200" spc="-20" dirty="0">
              <a:latin typeface="Impact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310705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uk-UA" sz="1200" dirty="0" smtClean="0"/>
              <a:t>Уролог не може виконувати </a:t>
            </a:r>
            <a:r>
              <a:rPr lang="uk-UA" sz="1200" dirty="0" err="1" smtClean="0"/>
              <a:t>циркумцизію</a:t>
            </a:r>
            <a:r>
              <a:rPr lang="uk-UA" sz="1200" dirty="0" smtClean="0"/>
              <a:t>?</a:t>
            </a:r>
            <a:endParaRPr sz="1200"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4</a:t>
            </a:fld>
            <a:endParaRPr spc="-25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06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04800" y="1828800"/>
          <a:ext cx="8610600" cy="444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264985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dirty="0" smtClean="0">
                <a:latin typeface="Segoe UI Black" pitchFamily="34" charset="0"/>
                <a:ea typeface="Segoe UI Black" pitchFamily="34" charset="0"/>
              </a:rPr>
              <a:t>Police </a:t>
            </a:r>
            <a:r>
              <a:rPr sz="1200" spc="-10" smtClean="0">
                <a:latin typeface="Segoe UI Black" pitchFamily="34" charset="0"/>
                <a:ea typeface="Segoe UI Black" pitchFamily="34" charset="0"/>
              </a:rPr>
              <a:t>Department</a:t>
            </a:r>
            <a:r>
              <a:rPr lang="en-US" sz="1200" spc="-10" dirty="0" smtClean="0">
                <a:latin typeface="Segoe UI Black" pitchFamily="34" charset="0"/>
                <a:ea typeface="Segoe UI Black" pitchFamily="34" charset="0"/>
              </a:rPr>
              <a:t> Cooperation </a:t>
            </a:r>
            <a:endParaRPr sz="1200" spc="-10" dirty="0">
              <a:latin typeface="Segoe UI Black" pitchFamily="34" charset="0"/>
              <a:ea typeface="Segoe UI Black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23159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20" dirty="0" smtClean="0">
                <a:latin typeface="Franklin Gothic Medium" pitchFamily="34" charset="0"/>
              </a:rPr>
              <a:t>April 28 2025</a:t>
            </a:r>
            <a:endParaRPr sz="1200" spc="-20" dirty="0">
              <a:latin typeface="Franklin Gothic Medium" pitchFamily="34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5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1295400" y="304800"/>
            <a:ext cx="6997700" cy="495300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Діагностика та вибір тактик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лікування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Пацієнт 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06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Схема 9"/>
          <p:cNvGraphicFramePr/>
          <p:nvPr/>
        </p:nvGraphicFramePr>
        <p:xfrm>
          <a:off x="1066800" y="1143000"/>
          <a:ext cx="73152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7394" y="914146"/>
            <a:ext cx="71005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uk-UA" spc="-65" dirty="0" smtClean="0">
                <a:latin typeface="Times New Roman" pitchFamily="18" charset="0"/>
                <a:cs typeface="Times New Roman" pitchFamily="18" charset="0"/>
              </a:rPr>
              <a:t>Пацієнт </a:t>
            </a:r>
            <a:r>
              <a:rPr lang="en-US" spc="-65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505155" y="1757828"/>
            <a:ext cx="8334045" cy="3786293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Рік народження 1946 року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ПСА загальний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baseline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- 129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T2cN0M0.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ПМД: АК простати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Глісон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+4=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балів.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Лікування: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АДТ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→ стабілізація процесу →ТУР простати →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ТГТ→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продовження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АДТ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(18 міс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Ускладнення: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Стриктура шийки сечового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міхура (18 міс.)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23159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20" dirty="0" smtClean="0">
                <a:latin typeface="Sitka Small" pitchFamily="2" charset="0"/>
              </a:rPr>
              <a:t>June 13 2025</a:t>
            </a:r>
            <a:endParaRPr sz="1200" spc="-20" dirty="0">
              <a:latin typeface="Sitka Small" pitchFamily="2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2497455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10" dirty="0" smtClean="0">
                <a:latin typeface="Impact" pitchFamily="34" charset="0"/>
              </a:rPr>
              <a:t>Department of Summer</a:t>
            </a:r>
            <a:endParaRPr sz="1200" spc="-10" dirty="0">
              <a:latin typeface="Impact" pitchFamily="34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6</a:t>
            </a:fld>
            <a:endParaRPr spc="-25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143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838200"/>
            <a:ext cx="6997700" cy="864339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Дані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контрольного ПСА  пацієнта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 період спостереження (18 місяців).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7</a:t>
            </a:fld>
            <a:endParaRPr spc="-25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06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228600" y="1905000"/>
          <a:ext cx="8839200" cy="444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3750945" y="6583400"/>
            <a:ext cx="1644014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10" dirty="0" smtClean="0">
                <a:latin typeface="Bahnschrift Condensed" pitchFamily="34" charset="0"/>
              </a:rPr>
              <a:t>Lost Department Research Team</a:t>
            </a:r>
            <a:endParaRPr sz="1200" spc="-10" dirty="0">
              <a:latin typeface="Bahnschrift Condensed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1460196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sz="1200" spc="-20" dirty="0" smtClean="0">
                <a:latin typeface="Bookman Old Style" pitchFamily="18" charset="0"/>
              </a:rPr>
              <a:t>September 9 2024</a:t>
            </a:r>
            <a:endParaRPr sz="1200" spc="-20" dirty="0">
              <a:latin typeface="Bookman Old Style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8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1295400" y="304800"/>
            <a:ext cx="6997700" cy="495300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Діагностика та вибір тактик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лікування Пацієнт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06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Схема 9"/>
          <p:cNvGraphicFramePr/>
          <p:nvPr/>
        </p:nvGraphicFramePr>
        <p:xfrm>
          <a:off x="1066800" y="1143000"/>
          <a:ext cx="73152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7394" y="914146"/>
            <a:ext cx="71005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uk-UA" spc="-65" dirty="0" smtClean="0">
                <a:latin typeface="Times New Roman" pitchFamily="18" charset="0"/>
                <a:cs typeface="Times New Roman" pitchFamily="18" charset="0"/>
              </a:rPr>
              <a:t>Пацієнт </a:t>
            </a:r>
            <a:r>
              <a:rPr lang="uk-UA" spc="-65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505155" y="1757828"/>
            <a:ext cx="8334045" cy="3786293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Рік народження 1944 року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ПСА загальний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baseline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- 22нг/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T2cN0M0.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ПМД: АК простати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Глісон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4+4=8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балів.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Лікування: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Двустороння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орхектомія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→ ТГТ.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Моніторінг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ПСА не проводився.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72 місяць після ТГТ, ПСА загальний – 13,5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xfrm>
            <a:off x="902004" y="6583400"/>
            <a:ext cx="774064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dirty="0" smtClean="0"/>
              <a:t>May 15</a:t>
            </a:r>
            <a:r>
              <a:rPr smtClean="0"/>
              <a:t>,</a:t>
            </a:r>
            <a:r>
              <a:rPr spc="-25" smtClean="0"/>
              <a:t> </a:t>
            </a:r>
            <a:r>
              <a:rPr spc="-20" dirty="0"/>
              <a:t>2017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3750944" y="6583400"/>
            <a:ext cx="2497455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lang="en-US" dirty="0" smtClean="0"/>
              <a:t>First </a:t>
            </a:r>
            <a:r>
              <a:rPr lang="en-US" dirty="0" smtClean="0"/>
              <a:t>Attempts </a:t>
            </a:r>
            <a:r>
              <a:rPr lang="en-US" dirty="0" smtClean="0"/>
              <a:t>Treatment </a:t>
            </a:r>
            <a:r>
              <a:rPr spc="-10" smtClean="0"/>
              <a:t>Department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00"/>
              </a:lnSpc>
            </a:pPr>
            <a:fld id="{81D60167-4931-47E6-BA6A-407CBD079E47}" type="slidenum">
              <a:rPr spc="-25" dirty="0"/>
              <a:pPr marL="12700">
                <a:lnSpc>
                  <a:spcPts val="1100"/>
                </a:lnSpc>
              </a:pPr>
              <a:t>9</a:t>
            </a:fld>
            <a:endParaRPr spc="-25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143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45D7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571</Words>
  <Application>Microsoft Office PowerPoint</Application>
  <PresentationFormat>Экран (4:3)</PresentationFormat>
  <Paragraphs>97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Особливості лікування та оцінки результатів лікування пацієнтів похилого віку групи раку простати високого ризику, які отримали променеву терапію за радикальною програмою. Цикл клінічних випадків.</vt:lpstr>
      <vt:lpstr>Загальні дані</vt:lpstr>
      <vt:lpstr>Пацієнт A</vt:lpstr>
      <vt:lpstr>Дані контрольного ПСА  пацієнта A за період спостереження (18 місяців).</vt:lpstr>
      <vt:lpstr>Діагностика та вибір тактик лікування Пацієнт А</vt:lpstr>
      <vt:lpstr>Пацієнт B</vt:lpstr>
      <vt:lpstr>Дані контрольного ПСА  пацієнта B за період спостереження (18 місяців).</vt:lpstr>
      <vt:lpstr>Діагностика та вибір тактик лікування Пацієнт B</vt:lpstr>
      <vt:lpstr>Пацієнт С</vt:lpstr>
      <vt:lpstr>Діагностика та вибір тактик лікування Пацієнт С</vt:lpstr>
      <vt:lpstr>Висновки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BANWARTH Peter</dc:creator>
  <cp:lastModifiedBy>Admin</cp:lastModifiedBy>
  <cp:revision>52</cp:revision>
  <dcterms:created xsi:type="dcterms:W3CDTF">2025-06-12T04:49:01Z</dcterms:created>
  <dcterms:modified xsi:type="dcterms:W3CDTF">2025-06-13T09:34:24Z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2017-10-13T00:00:00Z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2025-06-12T00:00:00Z</vt:filetime>
  </property>
  <property fmtid="{D5CDD505-2E9C-101B-9397-08002B2CF9AE}" pid="5" name="Producer">
    <vt:lpwstr>Microsoft® PowerPoint® 2013</vt:lpwstr>
  </property>
</Properties>
</file>