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0" r:id="rId1"/>
  </p:sldMasterIdLst>
  <p:notesMasterIdLst>
    <p:notesMasterId r:id="rId31"/>
  </p:notesMasterIdLst>
  <p:sldIdLst>
    <p:sldId id="257" r:id="rId2"/>
    <p:sldId id="317" r:id="rId3"/>
    <p:sldId id="258" r:id="rId4"/>
    <p:sldId id="272" r:id="rId5"/>
    <p:sldId id="292" r:id="rId6"/>
    <p:sldId id="259" r:id="rId7"/>
    <p:sldId id="290" r:id="rId8"/>
    <p:sldId id="297" r:id="rId9"/>
    <p:sldId id="298" r:id="rId10"/>
    <p:sldId id="261" r:id="rId11"/>
    <p:sldId id="287" r:id="rId12"/>
    <p:sldId id="318" r:id="rId13"/>
    <p:sldId id="312" r:id="rId14"/>
    <p:sldId id="319" r:id="rId15"/>
    <p:sldId id="313" r:id="rId16"/>
    <p:sldId id="281" r:id="rId17"/>
    <p:sldId id="314" r:id="rId18"/>
    <p:sldId id="316" r:id="rId19"/>
    <p:sldId id="300" r:id="rId20"/>
    <p:sldId id="301" r:id="rId21"/>
    <p:sldId id="302" r:id="rId22"/>
    <p:sldId id="303" r:id="rId23"/>
    <p:sldId id="306" r:id="rId24"/>
    <p:sldId id="311" r:id="rId25"/>
    <p:sldId id="283" r:id="rId26"/>
    <p:sldId id="308" r:id="rId27"/>
    <p:sldId id="310" r:id="rId28"/>
    <p:sldId id="309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5853"/>
  </p:normalViewPr>
  <p:slideViewPr>
    <p:cSldViewPr snapToGrid="0">
      <p:cViewPr>
        <p:scale>
          <a:sx n="65" d="100"/>
          <a:sy n="65" d="100"/>
        </p:scale>
        <p:origin x="1368" y="5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72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30"/>
      <c:rotY val="46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013888888888895E-2"/>
          <c:y val="8.6670799752014888E-2"/>
          <c:w val="0.90451388888888884"/>
          <c:h val="0.820533168009919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2780-0346-9724-B5EAFA8309A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2780-0346-9724-B5EAFA8309A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2780-0346-9724-B5EAFA8309AA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2780-0346-9724-B5EAFA8309AA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2780-0346-9724-B5EAFA8309AA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2780-0346-9724-B5EAFA8309AA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2780-0346-9724-B5EAFA8309AA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2780-0346-9724-B5EAFA8309AA}"/>
              </c:ext>
            </c:extLst>
          </c:dPt>
          <c:dLbls>
            <c:dLbl>
              <c:idx val="0"/>
              <c:layout>
                <c:manualLayout>
                  <c:x val="-7.4048822450101956E-2"/>
                  <c:y val="0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3526DCF-3B53-4F79-8D24-2CAD776D8551}" type="CATEGORYNAME">
                      <a:rPr lang="ru-RU" sz="140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[ИМЯ КАТЕГОРИИ]</a:t>
                    </a:fld>
                    <a:r>
                      <a:rPr lang="ru-RU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F1489649-6F83-48EF-A291-9AF42A45B784}" type="PERCENTAGE">
                      <a:rPr lang="ru-RU" sz="1400" baseline="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[ПРОЦЕНТ]</a:t>
                    </a:fld>
                    <a:endParaRPr lang="ru-RU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xfrm>
                  <a:off x="6113429" y="0"/>
                  <a:ext cx="1496741" cy="1199810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74583"/>
                        <a:gd name="adj2" fmla="val 8162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211287347483071"/>
                      <c:h val="0.2291489644932838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80-0346-9724-B5EAFA8309AA}"/>
                </c:ext>
              </c:extLst>
            </c:dLbl>
            <c:dLbl>
              <c:idx val="1"/>
              <c:layout>
                <c:manualLayout>
                  <c:x val="-0.47131331247049435"/>
                  <c:y val="3.656908531592900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96CA24A-B29C-4B5E-96A9-1CDA82FB22BD}" type="CATEGORYNAME">
                      <a:rPr lang="ru-RU" sz="1400" dirty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D0EE62FE-E215-4BD4-9772-B4533F5756A2}" type="PERCENTAGE">
                      <a:rPr lang="ru-RU" sz="1400" baseline="0" dirty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ru-RU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xfrm>
                  <a:off x="3215455" y="1021171"/>
                  <a:ext cx="1129693" cy="1703070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38542"/>
                        <a:gd name="adj2" fmla="val -372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745297344124904"/>
                      <c:h val="0.325265630481944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80-0346-9724-B5EAFA8309AA}"/>
                </c:ext>
              </c:extLst>
            </c:dLbl>
            <c:dLbl>
              <c:idx val="2"/>
              <c:layout>
                <c:manualLayout>
                  <c:x val="-5.8719381025848179E-2"/>
                  <c:y val="-0.3711083150510347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009BD9E-7D21-4360-B9DA-6511AD6CA144}" type="CATEGORYNAME">
                      <a:rPr lang="ru-RU" sz="140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B17EE654-8AFC-44ED-9DED-2CB2A58432DD}" type="PERCENTAGE">
                      <a:rPr lang="ru-RU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ru-RU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607957891458075"/>
                      <c:h val="0.1620263337674483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80-0346-9724-B5EAFA8309AA}"/>
                </c:ext>
              </c:extLst>
            </c:dLbl>
            <c:dLbl>
              <c:idx val="3"/>
              <c:layout>
                <c:manualLayout>
                  <c:x val="-4.4812112776136545E-2"/>
                  <c:y val="6.39249234950979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617D8DB-4167-4780-886F-10D1B8BA0268}" type="CATEGORYNAME">
                      <a:rPr lang="uk-UA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uk-UA" dirty="0">
                        <a:solidFill>
                          <a:srgbClr val="0070C0"/>
                        </a:solidFill>
                      </a:rPr>
                      <a:t>
</a:t>
                    </a:r>
                    <a:fld id="{97A00A58-4EE5-46DD-AE49-075D1A246DEE}" type="PERCENTAGE">
                      <a:rPr lang="uk-UA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solidFill>
                  <a:srgbClr val="FFFFFF"/>
                </a:solidFill>
                <a:ln>
                  <a:solidFill>
                    <a:srgbClr val="D5393D">
                      <a:lumMod val="60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80-0346-9724-B5EAFA8309AA}"/>
                </c:ext>
              </c:extLst>
            </c:dLbl>
            <c:dLbl>
              <c:idx val="4"/>
              <c:layout>
                <c:manualLayout>
                  <c:x val="-0.22027264453518536"/>
                  <c:y val="-0.3567595038826846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uk-UA" sz="1400" dirty="0" smtClean="0">
                        <a:solidFill>
                          <a:srgbClr val="0070C0"/>
                        </a:solidFill>
                      </a:rPr>
                      <a:t>Раритети – </a:t>
                    </a:r>
                    <a:r>
                      <a:rPr lang="uk-UA" sz="1400" dirty="0" err="1" smtClean="0">
                        <a:solidFill>
                          <a:srgbClr val="0070C0"/>
                        </a:solidFill>
                      </a:rPr>
                      <a:t>відскановані</a:t>
                    </a:r>
                    <a:r>
                      <a:rPr lang="uk-UA" sz="1400" dirty="0" smtClean="0">
                        <a:solidFill>
                          <a:srgbClr val="0070C0"/>
                        </a:solidFill>
                      </a:rPr>
                      <a:t> праці</a:t>
                    </a:r>
                    <a:r>
                      <a:rPr lang="uk-UA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9155CE9B-6D8D-494A-B707-3126CE265FE1}" type="PERCENTAGE">
                      <a:rPr lang="en-US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357579488876667"/>
                      <c:h val="0.1617295388659035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80-0346-9724-B5EAFA8309AA}"/>
                </c:ext>
              </c:extLst>
            </c:dLbl>
            <c:dLbl>
              <c:idx val="5"/>
              <c:layout>
                <c:manualLayout>
                  <c:x val="-8.4215867113773851E-2"/>
                  <c:y val="5.117009575550822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A37A822-9BD8-4081-B894-1E348B7A940E}" type="CATEGORYNAME">
                      <a:rPr lang="uk-UA" sz="140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uk-UA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ADA15AC2-25E2-4B38-9E51-26B7614C4534}" type="PERCENTAGE">
                      <a:rPr lang="uk-UA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931381376266"/>
                      <c:h val="9.335364678618295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80-0346-9724-B5EAFA8309AA}"/>
                </c:ext>
              </c:extLst>
            </c:dLbl>
            <c:dLbl>
              <c:idx val="6"/>
              <c:layout>
                <c:manualLayout>
                  <c:x val="-0.19006516798154466"/>
                  <c:y val="-0.3201717972650177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6F3002F-B10F-435C-8301-190851026130}" type="CATEGORYNAME">
                      <a:rPr lang="uk-UA" sz="140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uk-UA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FE56D0D2-3664-4966-8C8A-658BB34997A9}" type="PERCENTAGE">
                      <a:rPr lang="uk-UA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xfrm>
                  <a:off x="2492400" y="2854141"/>
                  <a:ext cx="1562735" cy="705397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90205"/>
                        <a:gd name="adj2" fmla="val 66373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014243024495178"/>
                      <c:h val="0.1347221577638700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2780-0346-9724-B5EAFA8309AA}"/>
                </c:ext>
              </c:extLst>
            </c:dLbl>
            <c:dLbl>
              <c:idx val="7"/>
              <c:layout>
                <c:manualLayout>
                  <c:x val="4.9829536329081263E-2"/>
                  <c:y val="0.1018186040746464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400" baseline="0" dirty="0" smtClean="0">
                        <a:solidFill>
                          <a:srgbClr val="0070C0"/>
                        </a:solidFill>
                      </a:rPr>
                      <a:t>Праці з </a:t>
                    </a:r>
                    <a:r>
                      <a:rPr lang="ru-RU" sz="1400" baseline="0" dirty="0" err="1" smtClean="0">
                        <a:solidFill>
                          <a:srgbClr val="0070C0"/>
                        </a:solidFill>
                      </a:rPr>
                      <a:t>мережі</a:t>
                    </a:r>
                    <a:r>
                      <a:rPr lang="ru-RU" sz="1400" baseline="0" dirty="0" smtClean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ru-RU" sz="1400" baseline="0" dirty="0" err="1" smtClean="0">
                        <a:solidFill>
                          <a:srgbClr val="0070C0"/>
                        </a:solidFill>
                      </a:rPr>
                      <a:t>інтернет</a:t>
                    </a:r>
                    <a:r>
                      <a:rPr lang="ru-RU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C016F478-9869-4572-A3CD-A51A3B66A1A1}" type="PERCENTAGE">
                      <a:rPr lang="ru-RU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ru-RU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xfrm>
                  <a:off x="460815" y="1180403"/>
                  <a:ext cx="1332708" cy="1034562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16132"/>
                        <a:gd name="adj2" fmla="val -2931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215438825321582"/>
                      <c:h val="0.197588627369417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2780-0346-9724-B5EAFA8309AA}"/>
                </c:ext>
              </c:extLst>
            </c:dLbl>
            <c:spPr>
              <a:solidFill>
                <a:srgbClr val="FFFFFF"/>
              </a:solidFill>
              <a:ln>
                <a:solidFill>
                  <a:srgbClr val="D5393D"/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Лист1!$A$2:$A$9</c:f>
              <c:strCache>
                <c:ptCount val="8"/>
                <c:pt idx="0">
                  <c:v>Дисертації зі Спец. Учених Рад</c:v>
                </c:pt>
                <c:pt idx="1">
                  <c:v>Праці, які надіслали кафедри</c:v>
                </c:pt>
                <c:pt idx="2">
                  <c:v>Праці, які надіслала редакція</c:v>
                </c:pt>
                <c:pt idx="3">
                  <c:v>Праці, які надіслала Бібліотека</c:v>
                </c:pt>
                <c:pt idx="4">
                  <c:v>Рарітети - відскановані праці</c:v>
                </c:pt>
                <c:pt idx="5">
                  <c:v>Тези конференцій</c:v>
                </c:pt>
                <c:pt idx="6">
                  <c:v>Журнали ОНМедУ</c:v>
                </c:pt>
                <c:pt idx="7">
                  <c:v>Праці, з мережі інтернет 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</c:v>
                </c:pt>
                <c:pt idx="1">
                  <c:v>396</c:v>
                </c:pt>
                <c:pt idx="2">
                  <c:v>36</c:v>
                </c:pt>
                <c:pt idx="3">
                  <c:v>42</c:v>
                </c:pt>
                <c:pt idx="4">
                  <c:v>58</c:v>
                </c:pt>
                <c:pt idx="5">
                  <c:v>131</c:v>
                </c:pt>
                <c:pt idx="6">
                  <c:v>7</c:v>
                </c:pt>
                <c:pt idx="7">
                  <c:v>1170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780-0346-9724-B5EAFA8309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8T16:53:36.85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AC96E-460F-B64F-B997-FE4E94748C08}" type="datetimeFigureOut">
              <a:rPr lang="ru-UA" smtClean="0"/>
              <a:t>05/15/2025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71DDB-5D64-8E46-93EC-7DF9585F995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8338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1DDB-5D64-8E46-93EC-7DF9585F995A}" type="slidenum">
              <a:rPr lang="ru-UA" smtClean="0"/>
              <a:t>6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6717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71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1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8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7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8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5/15/2025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3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4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2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5/15/2025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781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5/15/2025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1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5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po.lib.@onmedu.edu.ua" TargetMode="External"/><Relationship Id="rId2" Type="http://schemas.openxmlformats.org/officeDocument/2006/relationships/hyperlink" Target="mailto:Repo.lib.@onmedu.edu.u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epo.lib.@onmedu.edu.ua" TargetMode="External"/><Relationship Id="rId2" Type="http://schemas.openxmlformats.org/officeDocument/2006/relationships/hyperlink" Target="mailto:Repo.lib.@onmedu.edu.u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D89D66C-E6E7-475A-A59E-BA510DA29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" y="1298448"/>
            <a:ext cx="3931920" cy="1170432"/>
          </a:xfrm>
          <a:solidFill>
            <a:srgbClr val="0070C0"/>
          </a:solidFill>
        </p:spPr>
        <p:txBody>
          <a:bodyPr/>
          <a:lstStyle/>
          <a:p>
            <a:r>
              <a:rPr lang="ru-UA" dirty="0">
                <a:solidFill>
                  <a:schemeClr val="bg1"/>
                </a:solidFill>
              </a:rPr>
              <a:t>ІРОНМедУ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7034803-7D6F-37A6-396A-F4FF4856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895" y="2829697"/>
            <a:ext cx="7772400" cy="307811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Інституційний 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uk-UA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Репозиторій </a:t>
            </a:r>
            <a:r>
              <a:rPr lang="ru-UA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ІРОНМедУ: презентація</a:t>
            </a:r>
          </a:p>
          <a:p>
            <a:pPr algn="ctr">
              <a:defRPr/>
            </a:pPr>
            <a:r>
              <a:rPr lang="en-GB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</a:t>
            </a:r>
            <a:r>
              <a:rPr lang="en-GB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epo.lib.@onmedu.edu.ua</a:t>
            </a:r>
            <a:endParaRPr lang="en-GB" sz="4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UA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C7262-B5A9-1E6B-AF30-E912A96CA6DD}"/>
              </a:ext>
            </a:extLst>
          </p:cNvPr>
          <p:cNvSpPr txBox="1"/>
          <p:nvPr/>
        </p:nvSpPr>
        <p:spPr>
          <a:xfrm>
            <a:off x="9342120" y="5261480"/>
            <a:ext cx="2849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3600" i="1" dirty="0">
                <a:solidFill>
                  <a:srgbClr val="002060"/>
                </a:solidFill>
              </a:rPr>
              <a:t>Галія </a:t>
            </a:r>
            <a:r>
              <a:rPr lang="ru-UA" sz="3600" i="1" dirty="0" smtClean="0">
                <a:solidFill>
                  <a:srgbClr val="002060"/>
                </a:solidFill>
              </a:rPr>
              <a:t>Гурш</a:t>
            </a:r>
            <a:endParaRPr lang="uk-UA" sz="3600" i="1" dirty="0" smtClean="0">
              <a:solidFill>
                <a:srgbClr val="002060"/>
              </a:solidFill>
            </a:endParaRPr>
          </a:p>
          <a:p>
            <a:r>
              <a:rPr lang="uk-UA" sz="3600" i="1" dirty="0">
                <a:solidFill>
                  <a:srgbClr val="002060"/>
                </a:solidFill>
              </a:rPr>
              <a:t>з</a:t>
            </a:r>
            <a:r>
              <a:rPr lang="uk-UA" sz="3600" i="1" dirty="0" smtClean="0">
                <a:solidFill>
                  <a:srgbClr val="002060"/>
                </a:solidFill>
              </a:rPr>
              <a:t>авідувача відділу</a:t>
            </a:r>
            <a:r>
              <a:rPr lang="ru-UA" sz="3600" i="1" dirty="0" smtClean="0">
                <a:solidFill>
                  <a:srgbClr val="002060"/>
                </a:solidFill>
              </a:rPr>
              <a:t> </a:t>
            </a:r>
            <a:endParaRPr lang="ru-UA" sz="3600" i="1" dirty="0">
              <a:solidFill>
                <a:srgbClr val="002060"/>
              </a:solidFill>
            </a:endParaRPr>
          </a:p>
          <a:p>
            <a:endParaRPr lang="ru-U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4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236BE-CD0E-865C-608F-D96E1323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28" y="667854"/>
            <a:ext cx="3169919" cy="2024493"/>
          </a:xfrm>
          <a:solidFill>
            <a:srgbClr val="0070C0"/>
          </a:solidFill>
        </p:spPr>
        <p:txBody>
          <a:bodyPr/>
          <a:lstStyle/>
          <a:p>
            <a:r>
              <a:rPr lang="ru-U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U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EAE523-EC95-30C2-CED0-66FBC4D57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428" y="3221920"/>
            <a:ext cx="10368734" cy="29682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i="1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заснований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програмній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платформі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Dspace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технологією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ВД.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Масачусетським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технологічним</a:t>
            </a:r>
            <a:r>
              <a:rPr lang="ru-RU" sz="3200" i="1" u="none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Кембриджським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</a:t>
            </a:r>
            <a:r>
              <a:rPr lang="ru-RU" sz="32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іверситетами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Перша </a:t>
            </a:r>
            <a:r>
              <a:rPr lang="ru-RU" sz="320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версія</a:t>
            </a:r>
            <a:r>
              <a:rPr lang="ru-RU" sz="3200" i="1" u="none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вийшла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2002 року,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6 </a:t>
            </a:r>
            <a:r>
              <a:rPr lang="ru-RU" sz="3200" i="1" u="none" strike="noStrike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версії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sz="2800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2800" b="0" i="1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Dspace by openlx">
            <a:extLst>
              <a:ext uri="{FF2B5EF4-FFF2-40B4-BE49-F238E27FC236}">
                <a16:creationId xmlns:a16="http://schemas.microsoft.com/office/drawing/2014/main" id="{2BCFB539-2A86-C9C9-8D99-A3F6D3ECE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66" y="447180"/>
            <a:ext cx="2573868" cy="255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1093BF-D8CE-964C-462C-AD9009EECA4C}"/>
              </a:ext>
            </a:extLst>
          </p:cNvPr>
          <p:cNvSpPr txBox="1"/>
          <p:nvPr/>
        </p:nvSpPr>
        <p:spPr>
          <a:xfrm>
            <a:off x="723809" y="667854"/>
            <a:ext cx="25851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32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sz="32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ru-RU" sz="32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UA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7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49" y="485423"/>
            <a:ext cx="2461508" cy="2049105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UA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UA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244" y="2833511"/>
            <a:ext cx="10092797" cy="3539066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fontAlgn="base"/>
            <a:r>
              <a:rPr lang="ru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Dspace підтримують протокол обміну метаданими Ініціативи відкритих архівів OAI-PMH – Open Archives Initiative Protocol for Metadata Harvesting, завдяки чому вони сумісні з іншими ресурсами,</a:t>
            </a:r>
            <a:endParaRPr lang="ru-RU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fontAlgn="base"/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Dspace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генерирує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URL </a:t>
            </a:r>
            <a:r>
              <a:rPr lang="uk-UA" sz="3200" i="1" u="sng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унікальний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індикатор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OAI</a:t>
            </a:r>
            <a:r>
              <a:rPr lang="uk-UA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для кожної публікації в процесі завантаження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Dspace by openlx">
            <a:extLst>
              <a:ext uri="{FF2B5EF4-FFF2-40B4-BE49-F238E27FC236}">
                <a16:creationId xmlns:a16="http://schemas.microsoft.com/office/drawing/2014/main" id="{6B993B24-71FC-4FE0-A5F5-A239F7357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756" y="0"/>
            <a:ext cx="3454929" cy="235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27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E662AD-1198-0A59-EB5A-9F5046BA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solidFill>
            <a:srgbClr val="0070C0"/>
          </a:solidFill>
        </p:spPr>
        <p:txBody>
          <a:bodyPr/>
          <a:lstStyle/>
          <a:p>
            <a:r>
              <a:rPr lang="ru-UA" dirty="0"/>
              <a:t>Як  </a:t>
            </a:r>
            <a:r>
              <a:rPr lang="ru-UA" dirty="0" smtClean="0"/>
              <a:t>репоз</a:t>
            </a:r>
            <a:r>
              <a:rPr lang="ru-RU"/>
              <a:t>и</a:t>
            </a:r>
            <a:r>
              <a:rPr lang="ru-UA" smtClean="0"/>
              <a:t>торій </a:t>
            </a:r>
            <a:r>
              <a:rPr lang="ru-UA" dirty="0"/>
              <a:t>поповнюється роботами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3BEEFFC-ED6F-6C4C-25EF-51345F4711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996940"/>
              </p:ext>
            </p:extLst>
          </p:nvPr>
        </p:nvGraphicFramePr>
        <p:xfrm>
          <a:off x="4399679" y="806458"/>
          <a:ext cx="8218760" cy="5235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052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19F87-7722-BE21-3491-E51F98997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4335"/>
            <a:ext cx="4003589" cy="1827811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2800" i="1" dirty="0">
                <a:solidFill>
                  <a:schemeClr val="bg1"/>
                </a:solidFill>
              </a:rPr>
              <a:t>Що  можна </a:t>
            </a:r>
            <a:r>
              <a:rPr lang="ru-UA" sz="2800" i="1" dirty="0" smtClean="0">
                <a:solidFill>
                  <a:schemeClr val="bg1"/>
                </a:solidFill>
              </a:rPr>
              <a:t>розміщуват</a:t>
            </a:r>
            <a:r>
              <a:rPr lang="uk-UA" sz="2800" i="1" dirty="0" smtClean="0">
                <a:solidFill>
                  <a:schemeClr val="bg1"/>
                </a:solidFill>
              </a:rPr>
              <a:t>и</a:t>
            </a:r>
            <a:r>
              <a:rPr lang="ru-UA" sz="2800" i="1" dirty="0" smtClean="0">
                <a:solidFill>
                  <a:schemeClr val="bg1"/>
                </a:solidFill>
              </a:rPr>
              <a:t> </a:t>
            </a:r>
            <a:r>
              <a:rPr lang="ru-UA" sz="2800" i="1" dirty="0">
                <a:solidFill>
                  <a:schemeClr val="bg1"/>
                </a:solidFill>
              </a:rPr>
              <a:t>в ІРОНМедУ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8C1A46-2F9D-22C3-D125-E64BAA845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37223" y="432488"/>
            <a:ext cx="5708821" cy="620618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монографії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глави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монографій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підручники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методичні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розробки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наукові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статті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дисертації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тези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конференцій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препринти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відеолекції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патенти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56952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26001-BB7A-3EC7-45F7-D744C6365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4417" y="1934818"/>
            <a:ext cx="7432747" cy="3692321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fontAlgn="base"/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Текст                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PDF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Табл.                   </a:t>
            </a:r>
            <a:r>
              <a:rPr lang="en-GB" sz="3200" i="1" dirty="0">
                <a:solidFill>
                  <a:srgbClr val="0070C0"/>
                </a:solidFill>
                <a:latin typeface="inherit"/>
              </a:rPr>
              <a:t>Microsoft </a:t>
            </a:r>
            <a:r>
              <a:rPr lang="en-GB" sz="3200" i="1" dirty="0" err="1">
                <a:solidFill>
                  <a:srgbClr val="0070C0"/>
                </a:solidFill>
                <a:latin typeface="inherit"/>
              </a:rPr>
              <a:t>Exel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/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 err="1">
                <a:solidFill>
                  <a:srgbClr val="0070C0"/>
                </a:solidFill>
                <a:latin typeface="inherit"/>
              </a:rPr>
              <a:t>Зображення</a:t>
            </a: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    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JPEG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smtClean="0">
                <a:solidFill>
                  <a:srgbClr val="0070C0"/>
                </a:solidFill>
                <a:effectLst/>
                <a:latin typeface="inherit"/>
              </a:rPr>
              <a:t>Аудіо</a:t>
            </a: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                   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MP3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 err="1">
                <a:solidFill>
                  <a:srgbClr val="0070C0"/>
                </a:solidFill>
                <a:effectLst/>
                <a:latin typeface="inherit"/>
              </a:rPr>
              <a:t>Презентація</a:t>
            </a: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.  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Microsoft </a:t>
            </a:r>
            <a:r>
              <a:rPr lang="en-GB" sz="2800" i="1" dirty="0">
                <a:solidFill>
                  <a:srgbClr val="0070C0"/>
                </a:solidFill>
                <a:latin typeface="inherit"/>
              </a:rPr>
              <a:t>Power Point</a:t>
            </a:r>
            <a:r>
              <a:rPr lang="ru-RU" sz="2800" dirty="0">
                <a:effectLst/>
                <a:latin typeface="inherit"/>
              </a:rPr>
              <a:t/>
            </a:r>
            <a:br>
              <a:rPr lang="ru-RU" sz="2800" dirty="0">
                <a:effectLst/>
                <a:latin typeface="inherit"/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UA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4489D7-7379-EF73-1306-9080E9883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04191"/>
            <a:ext cx="7315200" cy="91440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kern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Dspace підтримує формати </a:t>
            </a:r>
            <a:r>
              <a:rPr lang="ru-UA" sz="3200" i="1" kern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файл</a:t>
            </a:r>
            <a:r>
              <a:rPr lang="uk-UA" sz="3200" i="1" kern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UA" sz="3200" i="1" kern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U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340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D4BA2-E2B1-3275-4411-920ECF7C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067" y="705323"/>
            <a:ext cx="6415338" cy="104933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chemeClr val="bg1"/>
                </a:solidFill>
              </a:rPr>
              <a:t>Хто може розміщувати свої роботи в ІРОНМедУ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FF4234-BD83-DB76-2629-A479B104F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54659" y="3429000"/>
            <a:ext cx="9446741" cy="171141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rgbClr val="0070C0"/>
                </a:solidFill>
              </a:rPr>
              <a:t>Розміщувати свої роботи в ІРОНМедУ можуть усі </a:t>
            </a:r>
            <a:r>
              <a:rPr lang="ru-UA" sz="3200" i="1" dirty="0" smtClean="0">
                <a:solidFill>
                  <a:srgbClr val="0070C0"/>
                </a:solidFill>
              </a:rPr>
              <a:t>сп</a:t>
            </a:r>
            <a:r>
              <a:rPr lang="uk-UA" sz="3200" i="1" dirty="0" smtClean="0">
                <a:solidFill>
                  <a:srgbClr val="0070C0"/>
                </a:solidFill>
              </a:rPr>
              <a:t>і</a:t>
            </a:r>
            <a:r>
              <a:rPr lang="ru-UA" sz="3200" i="1" smtClean="0">
                <a:solidFill>
                  <a:srgbClr val="0070C0"/>
                </a:solidFill>
              </a:rPr>
              <a:t>вробітники</a:t>
            </a:r>
            <a:r>
              <a:rPr lang="ru-UA" sz="3200" i="1" dirty="0">
                <a:solidFill>
                  <a:srgbClr val="0070C0"/>
                </a:solidFill>
              </a:rPr>
              <a:t>, які зареєструвалися, вказавши кафедру, щоб отримати доступ до колекції.</a:t>
            </a:r>
          </a:p>
        </p:txBody>
      </p:sp>
    </p:spTree>
    <p:extLst>
      <p:ext uri="{BB962C8B-B14F-4D97-AF65-F5344CB8AC3E}">
        <p14:creationId xmlns:p14="http://schemas.microsoft.com/office/powerpoint/2010/main" val="45148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03507" y="1030014"/>
            <a:ext cx="10279605" cy="1061545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Реєстрація нового користувача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903507" y="2446392"/>
            <a:ext cx="10037762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19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FC64B9-2931-48AC-CDEA-B3B62AB6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28" y="976431"/>
            <a:ext cx="7315200" cy="1382968"/>
          </a:xfrm>
          <a:solidFill>
            <a:srgbClr val="0070C0"/>
          </a:solidFill>
        </p:spPr>
        <p:txBody>
          <a:bodyPr>
            <a:normAutofit/>
          </a:bodyPr>
          <a:lstStyle/>
          <a:p>
            <a:endParaRPr lang="ru-UA" sz="2800" dirty="0">
              <a:solidFill>
                <a:schemeClr val="bg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D5CD91-1A47-AE75-AE56-431FE735E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312" y="1298448"/>
            <a:ext cx="7315200" cy="106095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П</a:t>
            </a:r>
            <a:r>
              <a:rPr lang="ru-UA" sz="3200" i="1" dirty="0">
                <a:solidFill>
                  <a:srgbClr val="0070C0"/>
                </a:solidFill>
              </a:rPr>
              <a:t>еред завантаженням своєї </a:t>
            </a:r>
            <a:r>
              <a:rPr lang="ru-UA" sz="3200" i="1" dirty="0" smtClean="0">
                <a:solidFill>
                  <a:srgbClr val="0070C0"/>
                </a:solidFill>
              </a:rPr>
              <a:t>роботи </a:t>
            </a:r>
            <a:r>
              <a:rPr lang="ru-UA" sz="3200" i="1" dirty="0">
                <a:solidFill>
                  <a:srgbClr val="0070C0"/>
                </a:solidFill>
              </a:rPr>
              <a:t>переконайтесь, що її немає в ІРОНМедУ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D96F93-6246-5D59-4AFB-9458F431E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463259"/>
            <a:ext cx="7772400" cy="366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27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B6C9B-7B22-5BF1-9470-1C1348B26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22" y="857559"/>
            <a:ext cx="5949778" cy="82691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chemeClr val="bg1"/>
                </a:solidFill>
              </a:rPr>
              <a:t>Виберіть свою колекцію: кафедру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95273C-AAE2-CD92-5C1A-80BAD359D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9B2B90-62CF-9B65-19F5-5B228505A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585619"/>
            <a:ext cx="7772400" cy="495691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BE2CF2FE-E904-CBF0-8111-7664EC6BA368}"/>
                  </a:ext>
                </a:extLst>
              </p14:cNvPr>
              <p14:cNvContentPartPr/>
              <p14:nvPr/>
            </p14:nvContentPartPr>
            <p14:xfrm>
              <a:off x="5676694" y="5132938"/>
              <a:ext cx="36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BE2CF2FE-E904-CBF0-8111-7664EC6BA3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70574" y="5126818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4226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26" y="1123837"/>
            <a:ext cx="8902065" cy="4733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281" y="5759654"/>
            <a:ext cx="8610600" cy="4791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8168" y="3051016"/>
            <a:ext cx="5144040" cy="446913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b="1" i="1" dirty="0"/>
              <a:t>Перша </a:t>
            </a:r>
            <a:r>
              <a:rPr lang="uk-UA" sz="3200" b="1" i="1" dirty="0" smtClean="0"/>
              <a:t>сторінка </a:t>
            </a:r>
            <a:r>
              <a:rPr lang="uk-UA" sz="2800" i="1" dirty="0"/>
              <a:t>метаданих:</a:t>
            </a:r>
            <a:br>
              <a:rPr lang="uk-UA" sz="2800" i="1" dirty="0"/>
            </a:br>
            <a:r>
              <a:rPr lang="uk-UA" sz="2800" i="1" dirty="0"/>
              <a:t>Автор </a:t>
            </a:r>
            <a:r>
              <a:rPr lang="uk-UA" sz="2800" i="1" dirty="0" smtClean="0"/>
              <a:t>І. </a:t>
            </a:r>
            <a:r>
              <a:rPr lang="uk-UA" sz="2800" i="1" dirty="0"/>
              <a:t>В., назва ( двома мовами, ініціали з </a:t>
            </a:r>
            <a:r>
              <a:rPr lang="uk-UA" sz="2800" i="1" dirty="0" smtClean="0"/>
              <a:t>пробілом) </a:t>
            </a:r>
            <a:r>
              <a:rPr lang="uk-UA" sz="2800" i="1" dirty="0"/>
              <a:t>Бібліографічний опис</a:t>
            </a:r>
            <a:br>
              <a:rPr lang="uk-UA" sz="2800" i="1" dirty="0"/>
            </a:br>
            <a:r>
              <a:rPr lang="uk-UA" sz="2800" i="1" dirty="0" smtClean="0"/>
              <a:t>Рік у форматі </a:t>
            </a:r>
            <a:r>
              <a:rPr lang="uk-UA" sz="2800" i="1" dirty="0"/>
              <a:t>2025</a:t>
            </a:r>
            <a:br>
              <a:rPr lang="uk-UA" sz="2800" i="1" dirty="0"/>
            </a:br>
            <a:r>
              <a:rPr lang="uk-UA" sz="2800" i="1" dirty="0"/>
              <a:t>Ідентифікатор </a:t>
            </a:r>
            <a:br>
              <a:rPr lang="uk-UA" sz="2800" i="1" dirty="0"/>
            </a:br>
            <a:r>
              <a:rPr lang="uk-UA" sz="2800" i="1" dirty="0" smtClean="0"/>
              <a:t>Обрати: </a:t>
            </a:r>
            <a:r>
              <a:rPr lang="uk-UA" sz="2800" i="1" dirty="0"/>
              <a:t>мову, тип роботи</a:t>
            </a:r>
            <a:br>
              <a:rPr lang="uk-UA" sz="2800" i="1" dirty="0"/>
            </a:br>
            <a:r>
              <a:rPr lang="uk-UA" sz="2800" i="1" dirty="0">
                <a:solidFill>
                  <a:srgbClr val="FF0000"/>
                </a:solidFill>
              </a:rPr>
              <a:t>не </a:t>
            </a:r>
            <a:r>
              <a:rPr lang="uk-UA" sz="2800" i="1" dirty="0" smtClean="0">
                <a:solidFill>
                  <a:srgbClr val="FF0000"/>
                </a:solidFill>
              </a:rPr>
              <a:t>заповнюємо Видавець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3605212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78D7C-FA55-BBE3-35F2-8F7637229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35" y="4213654"/>
            <a:ext cx="8513806" cy="1223319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GB" i="1" dirty="0">
                <a:effectLst/>
              </a:rPr>
              <a:t>R</a:t>
            </a:r>
            <a:r>
              <a:rPr lang="uk-UA" i="1" dirty="0">
                <a:effectLst/>
              </a:rPr>
              <a:t>.</a:t>
            </a:r>
            <a:r>
              <a:rPr lang="en-GB" i="1" dirty="0">
                <a:effectLst/>
              </a:rPr>
              <a:t> Vicente-</a:t>
            </a:r>
            <a:r>
              <a:rPr lang="en-GB" i="1" dirty="0" err="1">
                <a:effectLst/>
              </a:rPr>
              <a:t>Saez</a:t>
            </a:r>
            <a:r>
              <a:rPr lang="en-GB" i="1" dirty="0">
                <a:solidFill>
                  <a:schemeClr val="bg1"/>
                </a:solidFill>
                <a:effectLst/>
                <a:latin typeface="ElsevierSans"/>
              </a:rPr>
              <a:t> &amp; </a:t>
            </a:r>
            <a:r>
              <a:rPr lang="en-GB" i="1" dirty="0">
                <a:effectLst/>
              </a:rPr>
              <a:t>C</a:t>
            </a:r>
            <a:r>
              <a:rPr lang="uk-UA" i="1" dirty="0">
                <a:effectLst/>
              </a:rPr>
              <a:t>.</a:t>
            </a:r>
            <a:r>
              <a:rPr lang="en-GB" i="1" dirty="0">
                <a:effectLst/>
              </a:rPr>
              <a:t> Martinez-Fuentes</a:t>
            </a:r>
            <a:r>
              <a:rPr lang="uk-UA" i="1" dirty="0">
                <a:effectLst/>
              </a:rPr>
              <a:t>, </a:t>
            </a: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b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Рубен Вісенте-Саез </a:t>
            </a:r>
            <a:r>
              <a:rPr lang="en-GB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Клара </a:t>
            </a:r>
            <a:r>
              <a:rPr lang="ru-UA" sz="36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Мартінес-Фуент</a:t>
            </a:r>
            <a:r>
              <a:rPr lang="uk-UA" sz="36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UA" sz="36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UA" i="1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BFD966-FDE3-6217-A9AF-AE1AB3D86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681" y="604616"/>
            <a:ext cx="9910119" cy="300355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 Science is transparent and accessible knowledge that is shared and developed through collaborative networks</a:t>
            </a:r>
            <a:r>
              <a:rPr lang="uk-UA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32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UA" sz="32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Відкрита наука – це прозорі та доступні знання, які поширюються та розвиваються через спільні </a:t>
            </a:r>
            <a:r>
              <a:rPr lang="ru-UA" sz="32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мереж</a:t>
            </a:r>
            <a:r>
              <a:rPr lang="uk-UA" sz="32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UA" sz="32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200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26457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2035" y="-8021"/>
            <a:ext cx="7315200" cy="3874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975" y="2925656"/>
            <a:ext cx="9725025" cy="48577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82" y="10510"/>
            <a:ext cx="2480441" cy="446937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dirty="0"/>
              <a:t>Друга сторінка метаданих:</a:t>
            </a:r>
            <a:br>
              <a:rPr lang="uk-UA" dirty="0"/>
            </a:br>
            <a:r>
              <a:rPr lang="uk-UA" dirty="0"/>
              <a:t>резюме і ключові слова двома мовами</a:t>
            </a:r>
          </a:p>
        </p:txBody>
      </p:sp>
    </p:spTree>
    <p:extLst>
      <p:ext uri="{BB962C8B-B14F-4D97-AF65-F5344CB8AC3E}">
        <p14:creationId xmlns:p14="http://schemas.microsoft.com/office/powerpoint/2010/main" val="4143702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25" y="1128408"/>
            <a:ext cx="3099881" cy="4601183"/>
          </a:xfrm>
          <a:solidFill>
            <a:srgbClr val="0070C0"/>
          </a:solidFill>
        </p:spPr>
        <p:txBody>
          <a:bodyPr/>
          <a:lstStyle/>
          <a:p>
            <a:r>
              <a:rPr lang="uk-UA" i="1" dirty="0"/>
              <a:t>Третя сторінка-завантаження файлу.</a:t>
            </a:r>
            <a:br>
              <a:rPr lang="uk-UA" i="1" dirty="0"/>
            </a:br>
            <a:r>
              <a:rPr lang="uk-UA" i="1" dirty="0">
                <a:solidFill>
                  <a:srgbClr val="FF0000"/>
                </a:solidFill>
              </a:rPr>
              <a:t>Назва файлу-Англійською мовою </a:t>
            </a:r>
            <a:r>
              <a:rPr lang="uk-UA" i="1" dirty="0" smtClean="0"/>
              <a:t>прізвище </a:t>
            </a:r>
            <a:r>
              <a:rPr lang="uk-UA" i="1" dirty="0"/>
              <a:t>автора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618408"/>
            <a:ext cx="7315200" cy="361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47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660" y="126219"/>
            <a:ext cx="8932228" cy="3668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157" y="3429000"/>
            <a:ext cx="9593653" cy="4785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0205" y="3286477"/>
            <a:ext cx="2780270" cy="271848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П</a:t>
            </a:r>
            <a:r>
              <a:rPr lang="en-US" dirty="0">
                <a:solidFill>
                  <a:schemeClr val="bg1"/>
                </a:solidFill>
              </a:rPr>
              <a:t>’</a:t>
            </a:r>
            <a:r>
              <a:rPr lang="uk-UA" dirty="0" err="1">
                <a:solidFill>
                  <a:schemeClr val="bg1"/>
                </a:solidFill>
              </a:rPr>
              <a:t>ята</a:t>
            </a:r>
            <a:r>
              <a:rPr lang="uk-UA" dirty="0">
                <a:solidFill>
                  <a:schemeClr val="bg1"/>
                </a:solidFill>
              </a:rPr>
              <a:t> сторінка:</a:t>
            </a:r>
            <a:br>
              <a:rPr lang="uk-UA" dirty="0">
                <a:solidFill>
                  <a:schemeClr val="bg1"/>
                </a:solidFill>
              </a:rPr>
            </a:br>
            <a:r>
              <a:rPr lang="uk-UA" dirty="0">
                <a:solidFill>
                  <a:schemeClr val="bg1"/>
                </a:solidFill>
              </a:rPr>
              <a:t>авторський </a:t>
            </a:r>
            <a:r>
              <a:rPr lang="uk-UA" dirty="0" smtClean="0">
                <a:solidFill>
                  <a:schemeClr val="bg1"/>
                </a:solidFill>
              </a:rPr>
              <a:t>договір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48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ABFBD6F-DFFC-40DA-82EF-9872DF63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65213"/>
            <a:ext cx="5549462" cy="109307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i="1" dirty="0">
                <a:solidFill>
                  <a:schemeClr val="bg1"/>
                </a:solidFill>
              </a:rPr>
              <a:t>Політика авторського договору</a:t>
            </a:r>
            <a:br>
              <a:rPr lang="uk-UA" sz="3200" i="1" dirty="0">
                <a:solidFill>
                  <a:schemeClr val="bg1"/>
                </a:solidFill>
              </a:rPr>
            </a:br>
            <a:endParaRPr lang="ru-UA" sz="3200" i="1" dirty="0">
              <a:solidFill>
                <a:schemeClr val="bg1"/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7DE3AAA-4453-7761-8F6F-E9B89D2559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7136" y="1091220"/>
            <a:ext cx="11504140" cy="52075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Бібліотека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зобов'язується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: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безкоштовно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розмістити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Репозиторії ОНМедУ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забезпечити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його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збережений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відкритий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доступ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нього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у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мережі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en-GB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Internet;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Автор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зобов'язується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передати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Бібліотеці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електронній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формі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у день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підписання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Сторонами Договору.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Авторському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договорі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автор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підтверджує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що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розміщуючи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роботу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Репозиторії, 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він не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порушує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прав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третіх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осіб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(інших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авторів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чи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видавництв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).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не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може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бути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розміщений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Репозиторії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відкритого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доступу,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якщо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він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порушує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права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людини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на </a:t>
            </a:r>
            <a:r>
              <a:rPr lang="ru-RU" sz="2800" b="0" i="1" u="none" strike="noStrike" dirty="0" err="1" smtClean="0">
                <a:solidFill>
                  <a:srgbClr val="0070C0"/>
                </a:solidFill>
                <a:effectLst/>
                <a:latin typeface="Segoe UI Web (West European)"/>
              </a:rPr>
              <a:t>таємницю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та </a:t>
            </a:r>
            <a:r>
              <a:rPr lang="ru-RU" sz="2800" b="0" i="1" u="none" strike="noStrike" dirty="0" err="1" smtClean="0">
                <a:solidFill>
                  <a:srgbClr val="0070C0"/>
                </a:solidFill>
                <a:effectLst/>
                <a:latin typeface="Segoe UI Web (West European)"/>
              </a:rPr>
              <a:t>особисте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та </a:t>
            </a:r>
            <a:r>
              <a:rPr lang="ru-RU" sz="2800" b="0" i="1" u="none" strike="noStrike" dirty="0" err="1" smtClean="0">
                <a:solidFill>
                  <a:srgbClr val="0070C0"/>
                </a:solidFill>
                <a:effectLst/>
                <a:latin typeface="Segoe UI Web (West European)"/>
              </a:rPr>
              <a:t>сімейне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життя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завдає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шкоди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суспільному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порядку,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здоров'ю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моральності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населення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3097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B96A592-0BE7-F5C5-D55F-73689625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540" y="999744"/>
            <a:ext cx="7315200" cy="113995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2800" i="1" dirty="0">
                <a:solidFill>
                  <a:schemeClr val="bg1"/>
                </a:solidFill>
                <a:latin typeface="Tahoma" pitchFamily="34" charset="0"/>
              </a:rPr>
              <a:t>Реєстрація у міжнародних директоріях відкритого </a:t>
            </a:r>
            <a:r>
              <a:rPr lang="uk-UA" sz="2800" i="1" dirty="0" err="1">
                <a:solidFill>
                  <a:schemeClr val="bg1"/>
                </a:solidFill>
                <a:latin typeface="Tahoma" pitchFamily="34" charset="0"/>
              </a:rPr>
              <a:t>досту</a:t>
            </a:r>
            <a:r>
              <a:rPr lang="uk-UA" sz="2800" i="1" dirty="0">
                <a:solidFill>
                  <a:schemeClr val="bg1"/>
                </a:solidFill>
                <a:latin typeface="Tahoma" pitchFamily="34" charset="0"/>
              </a:rPr>
              <a:t>:</a:t>
            </a:r>
            <a:endParaRPr lang="ru-UA" sz="2800" i="1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F639BB-28C6-FC6C-B262-56DC30033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2171" y="3102429"/>
            <a:ext cx="7979229" cy="248455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endParaRPr lang="uk-UA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200" i="1" kern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kern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3200" i="1" kern="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Інституційні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репозитарії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українських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університетів</a:t>
            </a:r>
            <a:endParaRPr lang="ru-RU" sz="32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774635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9395"/>
            <a:ext cx="9505444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Tahoma" pitchFamily="34" charset="0"/>
              </a:rPr>
              <a:t>Реєстрація у міжнародних директоріях відкритого доступу:</a:t>
            </a:r>
            <a:endParaRPr lang="ru-UA" i="1" cap="none" dirty="0">
              <a:solidFill>
                <a:schemeClr val="bg1"/>
              </a:solidFill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3380" y="1541797"/>
            <a:ext cx="10126928" cy="4354507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r>
              <a:rPr lang="en-GB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Directory of Open Access Repositories–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якісний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каталог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репозиторіїв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доступу.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ебсайт,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Великій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Британії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про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репозитарії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сортувати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певними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параметрами. </a:t>
            </a:r>
            <a:endParaRPr lang="ru-UA" sz="3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45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3987F-DD59-96A4-8A05-D81DFB4D145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GB" sz="3600" i="1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endParaRPr lang="ru-UA" dirty="0">
              <a:solidFill>
                <a:schemeClr val="bg1"/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8789B6C-953A-8C48-CA15-1CBC1B9F5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968198"/>
            <a:ext cx="7315200" cy="491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7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EBADACC-8E8E-F14D-A812-8F59B82EC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713"/>
            <a:ext cx="5789481" cy="85261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i="1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200" i="1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200" i="1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2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UA" sz="3200" dirty="0">
              <a:solidFill>
                <a:schemeClr val="bg1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A65D1B9-AEAD-5859-B66D-9EBA6604C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1" y="1785258"/>
            <a:ext cx="9024258" cy="269965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uk-UA" sz="3200" i="1" kern="0" dirty="0">
              <a:solidFill>
                <a:srgbClr val="0070C0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 збирає та індексує дослідження зі сховищ і журналів</a:t>
            </a:r>
            <a:r>
              <a:rPr lang="en-GB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rgbClr val="0070C0"/>
                </a:solidFill>
              </a:rPr>
              <a:t>–</a:t>
            </a:r>
            <a:r>
              <a:rPr lang="uk-UA" sz="3200" i="1" kern="0" dirty="0" smtClean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більш 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125 млн публікацій. Це найбільша у світі колекція дослідницьких робіт з відкритим доступом.</a:t>
            </a:r>
          </a:p>
          <a:p>
            <a:endParaRPr lang="en-GB" sz="3200" i="1" kern="0" dirty="0">
              <a:solidFill>
                <a:srgbClr val="002060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932169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51D06E-0386-2AB7-7E92-1846D8828CE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600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UA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75F901-4662-A43D-677A-BDCAF01CB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378373"/>
            <a:ext cx="7315200" cy="397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466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196" y="121752"/>
            <a:ext cx="509274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bg1"/>
                </a:solidFill>
              </a:rPr>
              <a:t>Дякуємо за увагу!</a:t>
            </a:r>
            <a:r>
              <a:rPr lang="ru-RU" sz="4800" dirty="0">
                <a:solidFill>
                  <a:schemeClr val="bg1"/>
                </a:solidFill>
              </a:rPr>
              <a:t/>
            </a:r>
            <a:br>
              <a:rPr lang="ru-RU" sz="4800" dirty="0">
                <a:solidFill>
                  <a:schemeClr val="bg1"/>
                </a:solidFill>
              </a:rPr>
            </a:br>
            <a:endParaRPr lang="ru-UA" sz="4800" i="1" cap="none" dirty="0">
              <a:solidFill>
                <a:schemeClr val="bg1"/>
              </a:solidFill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913" y="2424297"/>
            <a:ext cx="10084330" cy="3713035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GB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</a:t>
            </a:r>
            <a:r>
              <a:rPr lang="en-GB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epo.lib.@onmedu.edu.ua</a:t>
            </a:r>
            <a:endParaRPr lang="en-GB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7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855" y="586366"/>
            <a:ext cx="925326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що </a:t>
            </a:r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таке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cap="non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інституційний</a:t>
            </a:r>
            <a:r>
              <a:rPr lang="ru-RU" b="1" i="1" cap="non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репозиторій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ru-UA" i="1" cap="none" dirty="0">
                <a:effectLst/>
              </a:rPr>
              <a:t> 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913" y="2424297"/>
            <a:ext cx="10084330" cy="3713035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q"/>
            </a:pPr>
            <a:r>
              <a:rPr lang="ru-RU" sz="3200" i="1" cap="non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i="1" cap="none" dirty="0" err="1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Інституційний</a:t>
            </a:r>
            <a:r>
              <a:rPr lang="ru-RU" sz="4800" i="1" cap="none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репозиторій </a:t>
            </a:r>
            <a:r>
              <a:rPr lang="uk-UA" b="1" dirty="0" smtClean="0">
                <a:solidFill>
                  <a:srgbClr val="0070C0"/>
                </a:solidFill>
              </a:rPr>
              <a:t>–</a:t>
            </a:r>
            <a:r>
              <a:rPr lang="uk-UA" b="1" dirty="0" smtClean="0"/>
              <a:t> </a:t>
            </a:r>
            <a:r>
              <a:rPr lang="ru-RU" sz="3200" i="1" cap="non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проект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створений</a:t>
            </a:r>
            <a:r>
              <a:rPr lang="ru-RU" sz="3200" i="1" cap="non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cap="non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науковцями</a:t>
            </a:r>
            <a:r>
              <a:rPr lang="ru-RU" sz="3200" i="1" cap="non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cap="non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науковців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20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верситету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 fontAlgn="base">
              <a:buFont typeface="Wingdings" panose="05000000000000000000" pitchFamily="2" charset="2"/>
              <a:buChar char="q"/>
            </a:pP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-методичного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119165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8967"/>
            <a:ext cx="6118578" cy="1930401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І</a:t>
            </a:r>
            <a:r>
              <a:rPr lang="uk-UA" sz="3600" i="1" cap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нституційний </a:t>
            </a:r>
            <a:r>
              <a:rPr lang="uk-UA" sz="3600" i="1" cap="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репозитарій</a:t>
            </a:r>
            <a:r>
              <a:rPr lang="en-GB" sz="3600" i="1" cap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: </a:t>
            </a:r>
            <a:r>
              <a:rPr lang="ru-RU" i="1" u="none" strike="noStrike" cap="none" dirty="0">
                <a:effectLst/>
              </a:rPr>
              <a:t>мета проекту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980" y="2448910"/>
            <a:ext cx="10184524" cy="430600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накопичення, систематизації та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береження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 власності університетської спільноти</a:t>
            </a:r>
            <a:r>
              <a:rPr lang="en-GB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uk-UA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i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своєння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генерація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800" i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унікального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URL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кода для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оширення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80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мережі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Інтернет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шляхом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реєстрації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ІР в </a:t>
            </a:r>
            <a:r>
              <a:rPr lang="ru-RU" sz="280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директоріях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хабах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Відкритого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доступу.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200" i="1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46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73056"/>
            <a:ext cx="4497860" cy="1559347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4000" b="0" i="1" u="none" strike="noStrike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</a:t>
            </a:r>
            <a:r>
              <a:rPr lang="ru-RU" sz="4000" b="0" i="1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0" i="1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це: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571" y="1632403"/>
            <a:ext cx="10421056" cy="398497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base"/>
            <a:endParaRPr lang="uk-UA" sz="320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q"/>
            </a:pPr>
            <a:r>
              <a:rPr lang="ru-RU" sz="32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 безкоштовний, швидкий,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повнотекстовий доступ у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режимі реального часу до результатів наукових досліджень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 автора на контроль над своєю роботою, та право автора на посилання та цитування її.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42992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36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0D7D9-2FA9-DD86-224D-92364F1BE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8260081" cy="1341120"/>
          </a:xfrm>
          <a:solidFill>
            <a:srgbClr val="0070C0"/>
          </a:solidFill>
        </p:spPr>
        <p:txBody>
          <a:bodyPr/>
          <a:lstStyle/>
          <a:p>
            <a:r>
              <a:rPr lang="uk-UA" i="1" cap="none" dirty="0" smtClean="0"/>
              <a:t>Як знайти </a:t>
            </a:r>
            <a:r>
              <a:rPr lang="uk-UA" i="1" cap="none" dirty="0"/>
              <a:t>головну сторінку ІРОНМедУ:</a:t>
            </a:r>
            <a:br>
              <a:rPr lang="uk-UA" i="1" cap="none" dirty="0"/>
            </a:br>
            <a:r>
              <a:rPr lang="en-GB" i="1" cap="none" dirty="0" err="1"/>
              <a:t>repo.odmu.edu.ua</a:t>
            </a:r>
            <a:endParaRPr lang="ru-UA" i="1" cap="none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93FB618-D914-51F2-88EF-DF3830D505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14428" y="1607881"/>
            <a:ext cx="9985250" cy="56339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04418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8"/>
            <a:ext cx="7360356" cy="1559347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022" y="1554359"/>
            <a:ext cx="10207978" cy="508338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200" b="0" i="1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рух ВД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зародився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століть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 та 21, як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підписок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призвело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шляхів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8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1991 р. був </a:t>
            </a:r>
            <a:r>
              <a:rPr lang="ru-RU" sz="2800" b="0" i="1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створений</a:t>
            </a:r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он-лайн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наук,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en-GB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GB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0" i="0" u="none" strike="noStrike" dirty="0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(</a:t>
            </a:r>
            <a:r>
              <a:rPr lang="en-GB" sz="2800" b="0" i="0" u="none" strike="noStrike" dirty="0" err="1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arXiv.org</a:t>
            </a:r>
            <a:r>
              <a:rPr lang="uk-UA" sz="3200" b="0" i="0" u="none" strike="noStrike" dirty="0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)</a:t>
            </a:r>
            <a:endParaRPr lang="en-GB" sz="3200" b="0" i="0" u="none" strike="noStrike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endParaRPr lang="en-GB" sz="3200" i="1" u="none" strike="noStrike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12987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255" y="220606"/>
            <a:ext cx="9505444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256" y="2236573"/>
            <a:ext cx="10666988" cy="3225113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Будапештс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іні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атива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 доступу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uk-UA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2004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2005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Заява </a:t>
            </a:r>
            <a:r>
              <a:rPr lang="uk-UA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Европейської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комісії “Зробимо Відкритий доступ реальністю для науки”,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161853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799" y="220606"/>
            <a:ext cx="676259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799" y="1642498"/>
            <a:ext cx="10019601" cy="4018073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None/>
            </a:pPr>
            <a:endParaRPr lang="uk-UA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 доступ </a:t>
            </a:r>
            <a:r>
              <a:rPr lang="uk-UA" sz="3200" b="1" dirty="0">
                <a:solidFill>
                  <a:srgbClr val="0070C0"/>
                </a:solidFill>
              </a:rPr>
              <a:t>–</a:t>
            </a:r>
            <a:r>
              <a:rPr lang="uk-UA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з пріоритетів розвитку інформаційного суспільства в Україні</a:t>
            </a:r>
            <a:r>
              <a:rPr lang="uk-UA" sz="3200" dirty="0">
                <a:solidFill>
                  <a:srgbClr val="0070C0"/>
                </a:solidFill>
                <a:latin typeface="Tahoma" pitchFamily="34" charset="0"/>
              </a:rPr>
              <a:t>: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відкритого безкоштовного інтернет-доступу до ресурсів, створених за рахунок державного бюджету України.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en-GB" sz="18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uk-UA" sz="1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акон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“Про основні засади розвитку інформаційного суспільства в Україні </a:t>
            </a:r>
            <a:r>
              <a:rPr lang="uk-UA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GB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uk-UA" b="1" dirty="0">
                <a:solidFill>
                  <a:srgbClr val="0070C0"/>
                </a:solidFill>
              </a:rPr>
              <a:t>–</a:t>
            </a:r>
            <a:r>
              <a:rPr lang="en-GB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uk-UA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рр.”)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endParaRPr lang="uk-UA" sz="3200" b="1" i="1" dirty="0">
              <a:solidFill>
                <a:srgbClr val="CF16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endParaRPr lang="en-GB" sz="2800" i="1" dirty="0">
              <a:solidFill>
                <a:srgbClr val="CF16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48324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{0BAAE363-C01C-0147-835D-A4F86C1AA07C}tf10001124</Template>
  <TotalTime>2540</TotalTime>
  <Words>919</Words>
  <Application>Microsoft Office PowerPoint</Application>
  <PresentationFormat>Широкоэкранный</PresentationFormat>
  <Paragraphs>94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Arial</vt:lpstr>
      <vt:lpstr>Calibri</vt:lpstr>
      <vt:lpstr>Corbel</vt:lpstr>
      <vt:lpstr>ElsevierSans</vt:lpstr>
      <vt:lpstr>inherit</vt:lpstr>
      <vt:lpstr>Segoe UI</vt:lpstr>
      <vt:lpstr>Segoe UI Web (West European)</vt:lpstr>
      <vt:lpstr>Tahoma</vt:lpstr>
      <vt:lpstr>Times New Roman</vt:lpstr>
      <vt:lpstr>Wingdings</vt:lpstr>
      <vt:lpstr>Wingdings 2</vt:lpstr>
      <vt:lpstr>Рамка</vt:lpstr>
      <vt:lpstr>ІРОНМедУ </vt:lpstr>
      <vt:lpstr>R. Vicente-Saez &amp; C. Martinez-Fuentes, 2018 Рубен Вісенте-Саез &amp; Клара Мартінес-Фуентес</vt:lpstr>
      <vt:lpstr>Вступ: що таке інституційний репозиторій? </vt:lpstr>
      <vt:lpstr> Інституційний репозитарій : мета проекту </vt:lpstr>
      <vt:lpstr>Відкритий доступ це: </vt:lpstr>
      <vt:lpstr>Як знайти головну сторінку ІРОНМедУ: repo.odmu.edu.ua</vt:lpstr>
      <vt:lpstr>Поява перших репозиторіїв та стандартів </vt:lpstr>
      <vt:lpstr>Поява перших репозиторіїв та стандартів</vt:lpstr>
      <vt:lpstr>Поява перших репозиторіїв та стандартів</vt:lpstr>
      <vt:lpstr> </vt:lpstr>
      <vt:lpstr>Основні особливості DSpace: </vt:lpstr>
      <vt:lpstr>Як  репозиторій поповнюється роботами</vt:lpstr>
      <vt:lpstr>Що  можна розміщувати в ІРОНМедУ</vt:lpstr>
      <vt:lpstr>Текст                 PDF Табл.                   Microsoft Exel Зображення     JPEG Аудіо                    MP3 Презентація.  Microsoft Power Point  </vt:lpstr>
      <vt:lpstr>Хто може розміщувати свої роботи в ІРОНМедУ</vt:lpstr>
      <vt:lpstr>Реєстрація нового користувача</vt:lpstr>
      <vt:lpstr>Презентация PowerPoint</vt:lpstr>
      <vt:lpstr>Виберіть свою колекцію: кафедру</vt:lpstr>
      <vt:lpstr>Перша сторінка метаданих: Автор І. В., назва ( двома мовами, ініціали з пробілом) Бібліографічний опис Рік у форматі 2025 Ідентифікатор  Обрати: мову, тип роботи не заповнюємо Видавець</vt:lpstr>
      <vt:lpstr>Друга сторінка метаданих: резюме і ключові слова двома мовами</vt:lpstr>
      <vt:lpstr>Третя сторінка-завантаження файлу. Назва файлу-Англійською мовою прізвище автора</vt:lpstr>
      <vt:lpstr>П’ята сторінка: авторський договір</vt:lpstr>
      <vt:lpstr>Політика авторського договору </vt:lpstr>
      <vt:lpstr>Реєстрація у міжнародних директоріях відкритого досту:</vt:lpstr>
      <vt:lpstr>Реєстрація у міжнародних директоріях відкритого доступу:</vt:lpstr>
      <vt:lpstr>OpenDOAR</vt:lpstr>
      <vt:lpstr>CORE (Connecting Repositories)</vt:lpstr>
      <vt:lpstr>CORE (Connecting Repositories)</vt:lpstr>
      <vt:lpstr>Дякуємо за увагу!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ІРОНМеду</dc:title>
  <dc:creator>Галія Галіївна Гурш</dc:creator>
  <cp:lastModifiedBy>Гурш Галія Галіївна</cp:lastModifiedBy>
  <cp:revision>72</cp:revision>
  <dcterms:created xsi:type="dcterms:W3CDTF">2025-01-15T18:10:48Z</dcterms:created>
  <dcterms:modified xsi:type="dcterms:W3CDTF">2025-05-15T09:24:53Z</dcterms:modified>
</cp:coreProperties>
</file>